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1"/>
  </p:notesMasterIdLst>
  <p:sldIdLst>
    <p:sldId id="262" r:id="rId2"/>
    <p:sldId id="270" r:id="rId3"/>
    <p:sldId id="271" r:id="rId4"/>
    <p:sldId id="272" r:id="rId5"/>
    <p:sldId id="273" r:id="rId6"/>
    <p:sldId id="274" r:id="rId7"/>
    <p:sldId id="275" r:id="rId8"/>
    <p:sldId id="276" r:id="rId9"/>
    <p:sldId id="277" r:id="rId10"/>
  </p:sldIdLst>
  <p:sldSz cx="9144000" cy="5715000" type="screen16x1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édecin - 26 23 - IR Romainville - Maeva FERRARI" initials="M-22-IR-MF" lastIdx="1" clrIdx="0">
    <p:extLst>
      <p:ext uri="{19B8F6BF-5375-455C-9EA6-DF929625EA0E}">
        <p15:presenceInfo xmlns:p15="http://schemas.microsoft.com/office/powerpoint/2012/main" userId="S-1-5-21-842925246-1303643608-725345543-3561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2176"/>
    <a:srgbClr val="D72576"/>
    <a:srgbClr val="FF6600"/>
    <a:srgbClr val="9D8D84"/>
    <a:srgbClr val="8283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12" autoAdjust="0"/>
    <p:restoredTop sz="94400" autoAdjust="0"/>
  </p:normalViewPr>
  <p:slideViewPr>
    <p:cSldViewPr snapToGrid="0" snapToObjects="1">
      <p:cViewPr varScale="1">
        <p:scale>
          <a:sx n="97" d="100"/>
          <a:sy n="97" d="100"/>
        </p:scale>
        <p:origin x="858" y="84"/>
      </p:cViewPr>
      <p:guideLst>
        <p:guide orient="horz" pos="180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6130F4-433B-C74D-9F74-F0A9C6EF3F5F}" type="datetimeFigureOut">
              <a:rPr lang="fr-FR" smtClean="0"/>
              <a:t>05/02/2024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DF4EF1-DEBA-5648-A002-477563C14A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48802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DF4EF1-DEBA-5648-A002-477563C14A35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74259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resenta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10" r="28213" b="-1"/>
          <a:stretch/>
        </p:blipFill>
        <p:spPr>
          <a:xfrm>
            <a:off x="-1" y="3827282"/>
            <a:ext cx="6476215" cy="18877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1260" y="2139885"/>
            <a:ext cx="4062600" cy="311085"/>
          </a:xfrm>
        </p:spPr>
        <p:txBody>
          <a:bodyPr anchor="ctr">
            <a:noAutofit/>
          </a:bodyPr>
          <a:lstStyle>
            <a:lvl1pPr algn="l">
              <a:defRPr sz="2400" b="1">
                <a:solidFill>
                  <a:srgbClr val="D72576"/>
                </a:solidFill>
              </a:defRPr>
            </a:lvl1pPr>
          </a:lstStyle>
          <a:p>
            <a:r>
              <a:rPr lang="fr-FR" dirty="0" smtClean="0"/>
              <a:t>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21260" y="2450970"/>
            <a:ext cx="4062600" cy="189736"/>
          </a:xfrm>
        </p:spPr>
        <p:txBody>
          <a:bodyPr anchor="ctr">
            <a:noAutofit/>
          </a:bodyPr>
          <a:lstStyle>
            <a:lvl1pPr marL="0" indent="0" algn="l">
              <a:buNone/>
              <a:defRPr sz="1200" b="1">
                <a:solidFill>
                  <a:srgbClr val="9D8D84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Sous-</a:t>
            </a:r>
            <a:r>
              <a:rPr lang="en-US" dirty="0" err="1" smtClean="0"/>
              <a:t>titre</a:t>
            </a:r>
            <a:endParaRPr lang="en-US" dirty="0"/>
          </a:p>
        </p:txBody>
      </p:sp>
      <p:cxnSp>
        <p:nvCxnSpPr>
          <p:cNvPr id="9" name="Connecteur droit 8"/>
          <p:cNvCxnSpPr/>
          <p:nvPr userDrawn="1"/>
        </p:nvCxnSpPr>
        <p:spPr>
          <a:xfrm>
            <a:off x="537328" y="2026763"/>
            <a:ext cx="2460396" cy="0"/>
          </a:xfrm>
          <a:prstGeom prst="line">
            <a:avLst/>
          </a:prstGeom>
          <a:ln>
            <a:solidFill>
              <a:srgbClr val="9D8D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 userDrawn="1"/>
        </p:nvCxnSpPr>
        <p:spPr>
          <a:xfrm>
            <a:off x="537328" y="2716490"/>
            <a:ext cx="2460396" cy="0"/>
          </a:xfrm>
          <a:prstGeom prst="line">
            <a:avLst/>
          </a:prstGeom>
          <a:ln>
            <a:solidFill>
              <a:srgbClr val="9D8D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85" t="39674" r="209" b="-1"/>
          <a:stretch/>
        </p:blipFill>
        <p:spPr>
          <a:xfrm>
            <a:off x="6061436" y="1857079"/>
            <a:ext cx="2950590" cy="384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886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D86EF-A11F-6E4B-8718-E8A6C35EB6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7622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D86EF-A11F-6E4B-8718-E8A6C35EB6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26304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D86EF-A11F-6E4B-8718-E8A6C35EB6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411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380" y="4432235"/>
            <a:ext cx="565277" cy="867635"/>
          </a:xfrm>
          <a:prstGeom prst="rect">
            <a:avLst/>
          </a:prstGeom>
        </p:spPr>
      </p:pic>
      <p:sp>
        <p:nvSpPr>
          <p:cNvPr id="10" name="Triangle 9"/>
          <p:cNvSpPr/>
          <p:nvPr userDrawn="1"/>
        </p:nvSpPr>
        <p:spPr>
          <a:xfrm rot="16200000">
            <a:off x="8420434" y="4812749"/>
            <a:ext cx="777164" cy="669969"/>
          </a:xfrm>
          <a:prstGeom prst="triangle">
            <a:avLst/>
          </a:prstGeom>
          <a:solidFill>
            <a:srgbClr val="D7257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734" y="323851"/>
            <a:ext cx="7886700" cy="362336"/>
          </a:xfrm>
        </p:spPr>
        <p:txBody>
          <a:bodyPr anchor="ctr">
            <a:noAutofit/>
          </a:bodyPr>
          <a:lstStyle>
            <a:lvl1pPr>
              <a:defRPr sz="2400" b="1">
                <a:solidFill>
                  <a:srgbClr val="D72576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56800" y="4995599"/>
            <a:ext cx="1087200" cy="304271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DE6D86EF-A11F-6E4B-8718-E8A6C35EB63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03734" y="923965"/>
            <a:ext cx="7845380" cy="4375905"/>
          </a:xfrm>
        </p:spPr>
        <p:txBody>
          <a:bodyPr/>
          <a:lstStyle>
            <a:lvl1pPr marL="171450" indent="-171450">
              <a:lnSpc>
                <a:spcPct val="100000"/>
              </a:lnSpc>
              <a:buClr>
                <a:srgbClr val="D72576"/>
              </a:buClr>
              <a:buFont typeface="LucidaGrande" charset="0"/>
              <a:buChar char="▶"/>
              <a:defRPr sz="2000"/>
            </a:lvl1pPr>
            <a:lvl2pPr marL="514350" indent="-171450">
              <a:lnSpc>
                <a:spcPct val="100000"/>
              </a:lnSpc>
              <a:buClr>
                <a:srgbClr val="D72576"/>
              </a:buClr>
              <a:buFont typeface="LucidaGrande" charset="0"/>
              <a:buChar char="▸"/>
              <a:defRPr/>
            </a:lvl2pPr>
            <a:lvl3pPr marL="857250" indent="-171450">
              <a:lnSpc>
                <a:spcPct val="100000"/>
              </a:lnSpc>
              <a:buClr>
                <a:srgbClr val="D72576"/>
              </a:buClr>
              <a:buFont typeface="LucidaGrande" charset="0"/>
              <a:buChar char="▸"/>
              <a:defRPr/>
            </a:lvl3pPr>
            <a:lvl4pPr marL="1200150" indent="-171450">
              <a:lnSpc>
                <a:spcPct val="100000"/>
              </a:lnSpc>
              <a:buClr>
                <a:srgbClr val="D72576"/>
              </a:buClr>
              <a:buFont typeface="LucidaGrande" charset="0"/>
              <a:buChar char="▸"/>
              <a:defRPr/>
            </a:lvl4pPr>
            <a:lvl5pPr marL="1371600" indent="0">
              <a:lnSpc>
                <a:spcPct val="100000"/>
              </a:lnSpc>
              <a:buClr>
                <a:srgbClr val="D72576"/>
              </a:buClr>
              <a:buFont typeface="LucidaGrande" charset="0"/>
              <a:buNone/>
              <a:defRPr baseline="0"/>
            </a:lvl5pPr>
          </a:lstStyle>
          <a:p>
            <a:pPr lvl="0"/>
            <a:r>
              <a:rPr lang="fr-FR" dirty="0" smtClean="0"/>
              <a:t> 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 </a:t>
            </a:r>
          </a:p>
          <a:p>
            <a:pPr lvl="4"/>
            <a:r>
              <a:rPr lang="fr-FR" dirty="0" smtClean="0"/>
              <a:t>Insérer votre texte ici.</a:t>
            </a:r>
          </a:p>
        </p:txBody>
      </p:sp>
      <p:cxnSp>
        <p:nvCxnSpPr>
          <p:cNvPr id="14" name="Connecteur droit 13"/>
          <p:cNvCxnSpPr/>
          <p:nvPr userDrawn="1"/>
        </p:nvCxnSpPr>
        <p:spPr>
          <a:xfrm>
            <a:off x="480767" y="772998"/>
            <a:ext cx="7993263" cy="0"/>
          </a:xfrm>
          <a:prstGeom prst="line">
            <a:avLst/>
          </a:prstGeom>
          <a:ln>
            <a:solidFill>
              <a:srgbClr val="9D8D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057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ous-partie Ros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06189" y="170330"/>
            <a:ext cx="8776446" cy="5360894"/>
          </a:xfrm>
          <a:prstGeom prst="rect">
            <a:avLst/>
          </a:prstGeom>
          <a:solidFill>
            <a:srgbClr val="D725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87"/>
          <a:stretch/>
        </p:blipFill>
        <p:spPr>
          <a:xfrm>
            <a:off x="6233" y="-6724"/>
            <a:ext cx="6253165" cy="5741743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04" r="39886" b="61784"/>
          <a:stretch/>
        </p:blipFill>
        <p:spPr>
          <a:xfrm>
            <a:off x="8226" y="2018090"/>
            <a:ext cx="4881011" cy="1482064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22"/>
          <a:stretch/>
        </p:blipFill>
        <p:spPr>
          <a:xfrm>
            <a:off x="5467546" y="-9427"/>
            <a:ext cx="3676454" cy="57417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218" y="2327537"/>
            <a:ext cx="7886700" cy="404364"/>
          </a:xfrm>
        </p:spPr>
        <p:txBody>
          <a:bodyPr anchor="ctr">
            <a:noAutofit/>
          </a:bodyPr>
          <a:lstStyle>
            <a:lvl1pPr>
              <a:defRPr sz="3200" b="1" baseline="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Titre partie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8218" y="2825993"/>
            <a:ext cx="7886700" cy="145601"/>
          </a:xfrm>
        </p:spPr>
        <p:txBody>
          <a:bodyPr anchor="ctr">
            <a:noAutofit/>
          </a:bodyPr>
          <a:lstStyle>
            <a:lvl1pPr marL="0" indent="0" algn="l">
              <a:buNone/>
              <a:defRPr sz="1200" b="1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 smtClean="0"/>
              <a:t>Sous-titre</a:t>
            </a:r>
          </a:p>
        </p:txBody>
      </p:sp>
      <p:cxnSp>
        <p:nvCxnSpPr>
          <p:cNvPr id="13" name="Connecteur droit 12"/>
          <p:cNvCxnSpPr/>
          <p:nvPr userDrawn="1"/>
        </p:nvCxnSpPr>
        <p:spPr>
          <a:xfrm>
            <a:off x="471340" y="2279912"/>
            <a:ext cx="226243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 userDrawn="1"/>
        </p:nvCxnSpPr>
        <p:spPr>
          <a:xfrm>
            <a:off x="454054" y="3151400"/>
            <a:ext cx="226243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3901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us partie gris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06189" y="170330"/>
            <a:ext cx="8776446" cy="5360894"/>
          </a:xfrm>
          <a:prstGeom prst="rect">
            <a:avLst/>
          </a:prstGeom>
          <a:solidFill>
            <a:srgbClr val="9D8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13"/>
          <a:stretch/>
        </p:blipFill>
        <p:spPr>
          <a:xfrm>
            <a:off x="4279769" y="-6724"/>
            <a:ext cx="4864231" cy="571500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67"/>
          <a:stretch/>
        </p:blipFill>
        <p:spPr>
          <a:xfrm>
            <a:off x="107" y="-6724"/>
            <a:ext cx="5910500" cy="5715000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7184" r="40831" b="63950"/>
          <a:stretch/>
        </p:blipFill>
        <p:spPr>
          <a:xfrm>
            <a:off x="-2598" y="1866506"/>
            <a:ext cx="4781989" cy="1649691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388218" y="2423895"/>
            <a:ext cx="7886700" cy="308005"/>
          </a:xfrm>
        </p:spPr>
        <p:txBody>
          <a:bodyPr anchor="ctr">
            <a:noAutofit/>
          </a:bodyPr>
          <a:lstStyle>
            <a:lvl1pPr>
              <a:defRPr sz="2800" b="1" baseline="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Titre partie</a:t>
            </a:r>
            <a:endParaRPr lang="en-US" dirty="0"/>
          </a:p>
        </p:txBody>
      </p:sp>
      <p:cxnSp>
        <p:nvCxnSpPr>
          <p:cNvPr id="15" name="Connecteur droit 14"/>
          <p:cNvCxnSpPr/>
          <p:nvPr userDrawn="1"/>
        </p:nvCxnSpPr>
        <p:spPr>
          <a:xfrm>
            <a:off x="471340" y="2296299"/>
            <a:ext cx="226243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 userDrawn="1"/>
        </p:nvCxnSpPr>
        <p:spPr>
          <a:xfrm>
            <a:off x="454054" y="3027575"/>
            <a:ext cx="226243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1340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D86EF-A11F-6E4B-8718-E8A6C35EB6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8626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D86EF-A11F-6E4B-8718-E8A6C35EB6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2945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D86EF-A11F-6E4B-8718-E8A6C35EB6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189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D86EF-A11F-6E4B-8718-E8A6C35EB6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2712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D86EF-A11F-6E4B-8718-E8A6C35EB6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5829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6D86EF-A11F-6E4B-8718-E8A6C35EB6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9653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8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21260" y="831272"/>
            <a:ext cx="4941315" cy="1118439"/>
          </a:xfrm>
        </p:spPr>
        <p:txBody>
          <a:bodyPr/>
          <a:lstStyle/>
          <a:p>
            <a:r>
              <a:rPr lang="fr-FR" dirty="0" smtClean="0"/>
              <a:t>Institut de réadaptation de Romainville -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21260" y="2035277"/>
            <a:ext cx="5763230" cy="707923"/>
          </a:xfrm>
        </p:spPr>
        <p:txBody>
          <a:bodyPr/>
          <a:lstStyle/>
          <a:p>
            <a:pPr algn="ctr"/>
            <a:r>
              <a:rPr lang="fr-FR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Restitution projet Kinésithérapeute de Pratique Avancée (KPA) à l’institut de réadaptation de Romainville 2023</a:t>
            </a:r>
            <a:endParaRPr lang="fr-FR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179871" y="3628103"/>
            <a:ext cx="46801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Mardi 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6 février 2024 </a:t>
            </a:r>
            <a:endParaRPr lang="fr-FR" sz="12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r>
              <a:rPr lang="fr-FR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Crédit 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Mutuel des Professions de Santé de Paris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032387" y="2900516"/>
            <a:ext cx="48276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Dr Maeva Ferrari – Mr Guillaume Aladenise</a:t>
            </a:r>
            <a:endParaRPr lang="fr-FR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72681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L’institut de Réadaptation de Romainville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D86EF-A11F-6E4B-8718-E8A6C35EB633}" type="slidenum">
              <a:rPr lang="fr-FR" smtClean="0"/>
              <a:pPr/>
              <a:t>2</a:t>
            </a:fld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4150" y="1311183"/>
            <a:ext cx="3209553" cy="2139940"/>
          </a:xfrm>
          <a:prstGeom prst="rect">
            <a:avLst/>
          </a:prstGeom>
        </p:spPr>
      </p:pic>
      <p:sp>
        <p:nvSpPr>
          <p:cNvPr id="6" name="Espace réservé du contenu 3"/>
          <p:cNvSpPr>
            <a:spLocks noGrp="1"/>
          </p:cNvSpPr>
          <p:nvPr>
            <p:ph idx="1"/>
          </p:nvPr>
        </p:nvSpPr>
        <p:spPr>
          <a:xfrm>
            <a:off x="403734" y="923965"/>
            <a:ext cx="7845380" cy="4375905"/>
          </a:xfrm>
        </p:spPr>
        <p:txBody>
          <a:bodyPr>
            <a:normAutofit lnSpcReduction="10000"/>
          </a:bodyPr>
          <a:lstStyle/>
          <a:p>
            <a:r>
              <a:rPr lang="fr-FR" b="1" dirty="0" smtClean="0"/>
              <a:t>Hospitalisation conventionnelle: 170 lits</a:t>
            </a:r>
          </a:p>
          <a:p>
            <a:pPr lvl="1"/>
            <a:r>
              <a:rPr lang="fr-FR" dirty="0" smtClean="0"/>
              <a:t>MPR neurologie / Polyvalent / Gériatrie</a:t>
            </a:r>
          </a:p>
          <a:p>
            <a:pPr marL="342900" lvl="1" indent="0">
              <a:buNone/>
            </a:pPr>
            <a:endParaRPr lang="fr-FR" dirty="0"/>
          </a:p>
          <a:p>
            <a:pPr marL="342900" lvl="1" indent="0">
              <a:buNone/>
            </a:pPr>
            <a:endParaRPr lang="fr-FR" dirty="0" smtClean="0"/>
          </a:p>
          <a:p>
            <a:r>
              <a:rPr lang="fr-FR" b="1" dirty="0" smtClean="0"/>
              <a:t>Hospitalisation de jour : 55 places</a:t>
            </a:r>
          </a:p>
          <a:p>
            <a:pPr lvl="1"/>
            <a:r>
              <a:rPr lang="fr-FR" dirty="0" smtClean="0"/>
              <a:t>Neurologie / Locomoteur / Gériatrie</a:t>
            </a:r>
          </a:p>
          <a:p>
            <a:pPr lvl="1"/>
            <a:endParaRPr lang="fr-FR" dirty="0" smtClean="0"/>
          </a:p>
          <a:p>
            <a:pPr marL="342900" lvl="1" indent="0">
              <a:buNone/>
            </a:pPr>
            <a:endParaRPr lang="fr-FR" dirty="0" smtClean="0"/>
          </a:p>
          <a:p>
            <a:r>
              <a:rPr lang="fr-FR" b="1" dirty="0" smtClean="0"/>
              <a:t>Hospitalisation à domicile de réadaptation (HAD-R)</a:t>
            </a:r>
          </a:p>
          <a:p>
            <a:pPr lvl="1"/>
            <a:r>
              <a:rPr lang="fr-FR" dirty="0" smtClean="0"/>
              <a:t>Avec l’HAD de la Croix Saint </a:t>
            </a:r>
            <a:r>
              <a:rPr lang="fr-FR" dirty="0" smtClean="0"/>
              <a:t>Simon</a:t>
            </a:r>
          </a:p>
          <a:p>
            <a:pPr lvl="1"/>
            <a:endParaRPr lang="fr-FR" dirty="0"/>
          </a:p>
          <a:p>
            <a:r>
              <a:rPr lang="fr-FR" dirty="0"/>
              <a:t>E</a:t>
            </a:r>
            <a:r>
              <a:rPr lang="fr-FR" dirty="0" smtClean="0"/>
              <a:t>quipe </a:t>
            </a:r>
            <a:r>
              <a:rPr lang="fr-FR" dirty="0"/>
              <a:t>médicale complètes avec 11 médecins </a:t>
            </a:r>
            <a:endParaRPr lang="fr-FR" dirty="0" smtClean="0"/>
          </a:p>
          <a:p>
            <a:pPr lvl="1"/>
            <a:r>
              <a:rPr lang="fr-FR" dirty="0" smtClean="0"/>
              <a:t>(</a:t>
            </a:r>
            <a:r>
              <a:rPr lang="fr-FR" dirty="0"/>
              <a:t>8 médecins en HC et 3 médecins en HDJ/HADR)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854756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Bénéfices </a:t>
            </a:r>
            <a:r>
              <a:rPr lang="fr-FR" dirty="0"/>
              <a:t>à la mise en place de la </a:t>
            </a:r>
            <a:r>
              <a:rPr lang="fr-FR" dirty="0" smtClean="0"/>
              <a:t>KPA à l’IRR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D86EF-A11F-6E4B-8718-E8A6C35EB633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dirty="0" smtClean="0"/>
              <a:t>Valoriser la technicité et l’expertise dans le métier de kinésithérapeute</a:t>
            </a:r>
          </a:p>
          <a:p>
            <a:endParaRPr lang="fr-FR" b="1" dirty="0" smtClean="0"/>
          </a:p>
          <a:p>
            <a:r>
              <a:rPr lang="fr-FR" b="1" dirty="0" smtClean="0"/>
              <a:t>Valorise </a:t>
            </a:r>
            <a:r>
              <a:rPr lang="fr-FR" b="1" dirty="0"/>
              <a:t>l’autonomie du </a:t>
            </a:r>
            <a:r>
              <a:rPr lang="fr-FR" b="1" dirty="0" smtClean="0"/>
              <a:t>kinésithérapeute</a:t>
            </a:r>
          </a:p>
          <a:p>
            <a:endParaRPr lang="fr-FR" b="1" dirty="0"/>
          </a:p>
          <a:p>
            <a:r>
              <a:rPr lang="fr-FR" b="1" dirty="0"/>
              <a:t>Aider au recrutement des kinésithérapeutes pour les structure SMR </a:t>
            </a:r>
          </a:p>
          <a:p>
            <a:endParaRPr lang="fr-FR" dirty="0"/>
          </a:p>
          <a:p>
            <a:pPr marL="0" indent="0">
              <a:buNone/>
            </a:pPr>
            <a:endParaRPr lang="fr-FR" b="1" dirty="0"/>
          </a:p>
          <a:p>
            <a:endParaRPr lang="fr-FR" b="1" dirty="0" smtClean="0"/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506015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Bénéfices à la mise en place de la KPA à l’IRR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D86EF-A11F-6E4B-8718-E8A6C35EB633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403734" y="923965"/>
            <a:ext cx="4866356" cy="4375905"/>
          </a:xfrm>
        </p:spPr>
        <p:txBody>
          <a:bodyPr/>
          <a:lstStyle/>
          <a:p>
            <a:r>
              <a:rPr lang="fr-FR" b="1" dirty="0"/>
              <a:t>Fluidifier le parcours de soin pour les patients</a:t>
            </a:r>
          </a:p>
          <a:p>
            <a:endParaRPr lang="fr-FR" b="1" dirty="0"/>
          </a:p>
          <a:p>
            <a:pPr marL="0" indent="0">
              <a:buNone/>
            </a:pPr>
            <a:endParaRPr lang="fr-FR" b="1" dirty="0" smtClean="0"/>
          </a:p>
          <a:p>
            <a:endParaRPr lang="fr-FR" b="1" dirty="0"/>
          </a:p>
          <a:p>
            <a:r>
              <a:rPr lang="fr-FR" b="1" dirty="0" smtClean="0"/>
              <a:t>Mieux </a:t>
            </a:r>
            <a:r>
              <a:rPr lang="fr-FR" b="1" dirty="0"/>
              <a:t>dédier le temps médical</a:t>
            </a:r>
            <a:r>
              <a:rPr lang="fr-FR" dirty="0"/>
              <a:t> pour des situations plus complexes nécessitant un médecin MPR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2506" y="3389936"/>
            <a:ext cx="2619375" cy="174307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2506" y="963162"/>
            <a:ext cx="2722928" cy="179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6872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</a:t>
            </a:r>
            <a:r>
              <a:rPr lang="fr-FR" dirty="0" smtClean="0"/>
              <a:t>ompétences </a:t>
            </a:r>
            <a:r>
              <a:rPr lang="fr-FR" dirty="0"/>
              <a:t>et activités </a:t>
            </a:r>
            <a:r>
              <a:rPr lang="fr-FR" dirty="0" smtClean="0"/>
              <a:t>partagées </a:t>
            </a:r>
            <a:r>
              <a:rPr lang="fr-FR" dirty="0"/>
              <a:t>avec </a:t>
            </a:r>
            <a:r>
              <a:rPr lang="fr-FR" dirty="0" smtClean="0"/>
              <a:t>le KPA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D86EF-A11F-6E4B-8718-E8A6C35EB633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dirty="0" smtClean="0"/>
              <a:t>Quel kinésithérapeute </a:t>
            </a:r>
            <a:r>
              <a:rPr lang="fr-FR" dirty="0" smtClean="0"/>
              <a:t>pour l’expertise KPA?</a:t>
            </a:r>
          </a:p>
          <a:p>
            <a:endParaRPr lang="fr-FR" dirty="0"/>
          </a:p>
          <a:p>
            <a:r>
              <a:rPr lang="fr-FR" b="1" dirty="0" smtClean="0"/>
              <a:t>Quels patients pour le KPA?</a:t>
            </a:r>
          </a:p>
          <a:p>
            <a:r>
              <a:rPr lang="fr-FR" dirty="0" smtClean="0"/>
              <a:t>Patients avec un diagnostic et une pathologie stabilisée</a:t>
            </a:r>
          </a:p>
          <a:p>
            <a:pPr lvl="1"/>
            <a:r>
              <a:rPr lang="fr-FR" dirty="0" smtClean="0"/>
              <a:t>Parkinson</a:t>
            </a:r>
          </a:p>
          <a:p>
            <a:pPr lvl="1"/>
            <a:r>
              <a:rPr lang="fr-FR" dirty="0" smtClean="0"/>
              <a:t>AVC après bilan </a:t>
            </a:r>
            <a:r>
              <a:rPr lang="fr-FR" dirty="0" smtClean="0"/>
              <a:t>vasculaire (suite de l’HC)</a:t>
            </a:r>
            <a:endParaRPr lang="fr-FR" dirty="0" smtClean="0"/>
          </a:p>
          <a:p>
            <a:pPr lvl="1"/>
            <a:r>
              <a:rPr lang="fr-FR" dirty="0" smtClean="0"/>
              <a:t>Arthroplastie ou chirurgie rachidienne sans complication neurologique</a:t>
            </a:r>
          </a:p>
          <a:p>
            <a:endParaRPr lang="fr-FR" dirty="0"/>
          </a:p>
          <a:p>
            <a:r>
              <a:rPr lang="fr-FR" dirty="0" smtClean="0"/>
              <a:t>Les consultations externes pour les patients avec trouble musculo-squelettique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487141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Rôle du KPA 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D86EF-A11F-6E4B-8718-E8A6C35EB633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b="1" dirty="0" smtClean="0"/>
          </a:p>
          <a:p>
            <a:r>
              <a:rPr lang="fr-FR" b="1" dirty="0" smtClean="0"/>
              <a:t>Rôle du KPA pour les patients</a:t>
            </a:r>
          </a:p>
          <a:p>
            <a:r>
              <a:rPr lang="fr-FR" dirty="0"/>
              <a:t>C</a:t>
            </a:r>
            <a:r>
              <a:rPr lang="fr-FR" dirty="0" smtClean="0"/>
              <a:t>oordonnateur </a:t>
            </a:r>
            <a:r>
              <a:rPr lang="fr-FR" dirty="0"/>
              <a:t>des soins avec </a:t>
            </a:r>
            <a:r>
              <a:rPr lang="fr-FR" dirty="0" smtClean="0"/>
              <a:t>: </a:t>
            </a:r>
            <a:r>
              <a:rPr lang="fr-FR" dirty="0"/>
              <a:t>évaluation clinique, </a:t>
            </a:r>
            <a:r>
              <a:rPr lang="fr-FR" dirty="0" smtClean="0"/>
              <a:t>PPS, </a:t>
            </a:r>
            <a:r>
              <a:rPr lang="fr-FR" dirty="0"/>
              <a:t>prescription d’examens complémentaires de première intention</a:t>
            </a:r>
            <a:r>
              <a:rPr lang="fr-FR" dirty="0" smtClean="0"/>
              <a:t>, </a:t>
            </a:r>
            <a:r>
              <a:rPr lang="fr-FR" dirty="0"/>
              <a:t>prescription des soins de </a:t>
            </a:r>
            <a:r>
              <a:rPr lang="fr-FR" dirty="0" smtClean="0"/>
              <a:t>rééducation</a:t>
            </a:r>
          </a:p>
          <a:p>
            <a:endParaRPr lang="fr-FR" dirty="0"/>
          </a:p>
          <a:p>
            <a:r>
              <a:rPr lang="fr-FR" b="1" dirty="0" smtClean="0"/>
              <a:t>Rôle du KPA dans l’équipe pluridisciplinaire</a:t>
            </a:r>
          </a:p>
          <a:p>
            <a:r>
              <a:rPr lang="fr-FR" dirty="0" smtClean="0"/>
              <a:t>Référent de la prise en charge du patient</a:t>
            </a:r>
          </a:p>
          <a:p>
            <a:endParaRPr lang="fr-FR" dirty="0"/>
          </a:p>
          <a:p>
            <a:r>
              <a:rPr lang="fr-FR" dirty="0" smtClean="0"/>
              <a:t>Collaboration étroite avec les médecins d’HDJ </a:t>
            </a:r>
          </a:p>
          <a:p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4332" y="2591114"/>
            <a:ext cx="24669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5670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</a:t>
            </a:r>
            <a:r>
              <a:rPr lang="fr-FR" dirty="0" smtClean="0"/>
              <a:t>arrières </a:t>
            </a:r>
            <a:r>
              <a:rPr lang="fr-FR" dirty="0"/>
              <a:t>à lever pour la réussite de </a:t>
            </a:r>
            <a:r>
              <a:rPr lang="fr-FR" dirty="0" smtClean="0"/>
              <a:t>projet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D86EF-A11F-6E4B-8718-E8A6C35EB633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b="1" dirty="0" smtClean="0"/>
              <a:t>Accord des kinésithérapeutes </a:t>
            </a:r>
          </a:p>
          <a:p>
            <a:pPr lvl="1"/>
            <a:r>
              <a:rPr lang="fr-FR" dirty="0" smtClean="0"/>
              <a:t>Et accord des équipes de rééducation</a:t>
            </a:r>
          </a:p>
          <a:p>
            <a:endParaRPr lang="fr-FR" dirty="0"/>
          </a:p>
          <a:p>
            <a:r>
              <a:rPr lang="fr-FR" b="1" dirty="0" smtClean="0"/>
              <a:t>Accord des médecins</a:t>
            </a:r>
          </a:p>
          <a:p>
            <a:pPr lvl="1"/>
            <a:r>
              <a:rPr lang="fr-FR" dirty="0"/>
              <a:t>R</a:t>
            </a:r>
            <a:r>
              <a:rPr lang="fr-FR" dirty="0" smtClean="0"/>
              <a:t>ésistance </a:t>
            </a:r>
            <a:r>
              <a:rPr lang="fr-FR" dirty="0"/>
              <a:t>vis-à-vis du </a:t>
            </a:r>
            <a:r>
              <a:rPr lang="fr-FR" dirty="0" smtClean="0"/>
              <a:t>changement</a:t>
            </a:r>
          </a:p>
          <a:p>
            <a:pPr lvl="1"/>
            <a:r>
              <a:rPr lang="fr-FR" dirty="0"/>
              <a:t>P</a:t>
            </a:r>
            <a:r>
              <a:rPr lang="fr-FR" dirty="0" smtClean="0"/>
              <a:t>artage </a:t>
            </a:r>
            <a:r>
              <a:rPr lang="fr-FR" dirty="0"/>
              <a:t>des compétences a déjà commencé </a:t>
            </a:r>
            <a:endParaRPr lang="fr-FR" dirty="0" smtClean="0"/>
          </a:p>
          <a:p>
            <a:pPr lvl="1"/>
            <a:r>
              <a:rPr lang="fr-FR" dirty="0" smtClean="0"/>
              <a:t>Connaissance du métier de kinésithérapeute?</a:t>
            </a:r>
          </a:p>
          <a:p>
            <a:pPr lvl="1"/>
            <a:r>
              <a:rPr lang="fr-FR" dirty="0" smtClean="0"/>
              <a:t>Préjugés </a:t>
            </a:r>
          </a:p>
          <a:p>
            <a:endParaRPr lang="fr-FR" b="1" dirty="0" smtClean="0"/>
          </a:p>
          <a:p>
            <a:r>
              <a:rPr lang="fr-FR" b="1" dirty="0" smtClean="0"/>
              <a:t>Accord </a:t>
            </a:r>
            <a:r>
              <a:rPr lang="fr-FR" b="1" dirty="0"/>
              <a:t>et adhérence des patients </a:t>
            </a:r>
            <a:endParaRPr lang="fr-FR" b="1" dirty="0" smtClean="0"/>
          </a:p>
          <a:p>
            <a:endParaRPr lang="fr-FR" b="1" dirty="0"/>
          </a:p>
          <a:p>
            <a:endParaRPr lang="fr-FR" dirty="0"/>
          </a:p>
          <a:p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6779" y="2014537"/>
            <a:ext cx="2705100" cy="168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1186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Barrières à lever pour la réussite de projet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D86EF-A11F-6E4B-8718-E8A6C35EB633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dirty="0" smtClean="0"/>
              <a:t>Plan financier</a:t>
            </a:r>
          </a:p>
          <a:p>
            <a:pPr lvl="1"/>
            <a:r>
              <a:rPr lang="fr-FR" dirty="0" smtClean="0"/>
              <a:t>Formation</a:t>
            </a:r>
          </a:p>
          <a:p>
            <a:pPr lvl="1"/>
            <a:r>
              <a:rPr lang="fr-FR" dirty="0" smtClean="0"/>
              <a:t>Réévaluation de la rémunération des KPA</a:t>
            </a:r>
          </a:p>
          <a:p>
            <a:pPr lvl="1"/>
            <a:r>
              <a:rPr lang="fr-FR" dirty="0" smtClean="0"/>
              <a:t>Temps de secrétariat à ajouter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6921" y="3111917"/>
            <a:ext cx="2600325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8464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49078" y="1936957"/>
            <a:ext cx="5084805" cy="818815"/>
          </a:xfrm>
        </p:spPr>
        <p:txBody>
          <a:bodyPr/>
          <a:lstStyle/>
          <a:p>
            <a:r>
              <a:rPr lang="fr-FR" dirty="0" smtClean="0"/>
              <a:t>MERCI pour votre attention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4640151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2" id="{63836200-C8B5-5648-8719-8C122D6BE81D}" vid="{1E8EC161-13FC-D248-9188-F9A3C25677D9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LNA-Modèle</Template>
  <TotalTime>992</TotalTime>
  <Words>348</Words>
  <Application>Microsoft Office PowerPoint</Application>
  <PresentationFormat>Affichage à l'écran (16:10)</PresentationFormat>
  <Paragraphs>79</Paragraphs>
  <Slides>9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3" baseType="lpstr">
      <vt:lpstr>Arial</vt:lpstr>
      <vt:lpstr>Calibri</vt:lpstr>
      <vt:lpstr>LucidaGrande</vt:lpstr>
      <vt:lpstr>Thème Office</vt:lpstr>
      <vt:lpstr>Institut de réadaptation de Romainville -</vt:lpstr>
      <vt:lpstr>L’institut de Réadaptation de Romainville</vt:lpstr>
      <vt:lpstr>Bénéfices à la mise en place de la KPA à l’IRR</vt:lpstr>
      <vt:lpstr>Bénéfices à la mise en place de la KPA à l’IRR</vt:lpstr>
      <vt:lpstr>Compétences et activités partagées avec le KPA</vt:lpstr>
      <vt:lpstr>Rôle du KPA </vt:lpstr>
      <vt:lpstr>Barrières à lever pour la réussite de projet</vt:lpstr>
      <vt:lpstr>Barrières à lever pour la réussite de projet</vt:lpstr>
      <vt:lpstr>MERCI pour votre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 de Microsoft Office</dc:creator>
  <cp:lastModifiedBy>Médecin - 26 23 - IR Romainville - Maeva FERRARI</cp:lastModifiedBy>
  <cp:revision>77</cp:revision>
  <dcterms:created xsi:type="dcterms:W3CDTF">2016-03-08T09:45:47Z</dcterms:created>
  <dcterms:modified xsi:type="dcterms:W3CDTF">2024-02-05T18:09:20Z</dcterms:modified>
</cp:coreProperties>
</file>