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1.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15.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41.xml" ContentType="application/vnd.openxmlformats-officedocument.presentationml.slide+xml"/>
  <Override PartName="/ppt/slides/slide6.xml" ContentType="application/vnd.openxmlformats-officedocument.presentationml.slide+xml"/>
  <Override PartName="/ppt/slides/slide39.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8.xml" ContentType="application/vnd.openxmlformats-officedocument.presentationml.slide+xml"/>
  <Override PartName="/ppt/slides/slide40.xml" ContentType="application/vnd.openxmlformats-officedocument.presentationml.slide+xml"/>
  <Override PartName="/ppt/slides/slide30.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3.xml" ContentType="application/vnd.openxmlformats-officedocument.presentationml.slide+xml"/>
  <Override PartName="/ppt/slides/slide29.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5.xml" ContentType="application/vnd.openxmlformats-officedocument.presentationml.notes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notesSlides/notesSlide47.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6.xml" ContentType="application/vnd.openxmlformats-officedocument.presentationml.notesSlide+xml"/>
  <Override PartName="/ppt/notesSlides/notesSlide34.xml" ContentType="application/vnd.openxmlformats-officedocument.presentationml.notesSlide+xml"/>
  <Override PartName="/ppt/notesSlides/notesSlide3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slideLayouts/slideLayout23.xml" ContentType="application/vnd.openxmlformats-officedocument.presentationml.slideLayout+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9.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2.xml" ContentType="application/vnd.openxmlformats-officedocument.presentationml.notesSlide+xml"/>
  <Override PartName="/ppt/notesSlides/notesSlide31.xml" ContentType="application/vnd.openxmlformats-officedocument.presentationml.notesSlide+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diagrams/quickStyle1.xml" ContentType="application/vnd.openxmlformats-officedocument.drawingml.diagramStyle+xml"/>
  <Override PartName="/ppt/diagrams/layout1.xml" ContentType="application/vnd.openxmlformats-officedocument.drawingml.diagramLayout+xml"/>
  <Override PartName="/ppt/theme/theme3.xml" ContentType="application/vnd.openxmlformats-officedocument.theme+xml"/>
  <Override PartName="/ppt/theme/theme2.xml" ContentType="application/vnd.openxmlformats-officedocument.theme+xml"/>
  <Override PartName="/ppt/diagrams/colors1.xml" ContentType="application/vnd.openxmlformats-officedocument.drawingml.diagramColors+xml"/>
  <Override PartName="/ppt/diagrams/drawing1.xml" ContentType="application/vnd.ms-office.drawingml.diagramDrawing+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ppt/revisionInfo.xml" ContentType="application/vnd.ms-powerpoint.revisioninfo+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53"/>
  </p:notesMasterIdLst>
  <p:sldIdLst>
    <p:sldId id="307" r:id="rId3"/>
    <p:sldId id="572" r:id="rId4"/>
    <p:sldId id="531" r:id="rId5"/>
    <p:sldId id="530" r:id="rId6"/>
    <p:sldId id="529" r:id="rId7"/>
    <p:sldId id="528" r:id="rId8"/>
    <p:sldId id="533" r:id="rId9"/>
    <p:sldId id="570" r:id="rId10"/>
    <p:sldId id="564" r:id="rId11"/>
    <p:sldId id="534" r:id="rId12"/>
    <p:sldId id="552" r:id="rId13"/>
    <p:sldId id="535" r:id="rId14"/>
    <p:sldId id="553" r:id="rId15"/>
    <p:sldId id="537" r:id="rId16"/>
    <p:sldId id="538" r:id="rId17"/>
    <p:sldId id="539" r:id="rId18"/>
    <p:sldId id="567" r:id="rId19"/>
    <p:sldId id="546" r:id="rId20"/>
    <p:sldId id="568" r:id="rId21"/>
    <p:sldId id="541" r:id="rId22"/>
    <p:sldId id="554" r:id="rId23"/>
    <p:sldId id="542" r:id="rId24"/>
    <p:sldId id="555" r:id="rId25"/>
    <p:sldId id="558" r:id="rId26"/>
    <p:sldId id="559" r:id="rId27"/>
    <p:sldId id="543" r:id="rId28"/>
    <p:sldId id="560" r:id="rId29"/>
    <p:sldId id="565" r:id="rId30"/>
    <p:sldId id="544" r:id="rId31"/>
    <p:sldId id="545" r:id="rId32"/>
    <p:sldId id="556" r:id="rId33"/>
    <p:sldId id="557" r:id="rId34"/>
    <p:sldId id="562" r:id="rId35"/>
    <p:sldId id="561" r:id="rId36"/>
    <p:sldId id="548" r:id="rId37"/>
    <p:sldId id="549" r:id="rId38"/>
    <p:sldId id="566" r:id="rId39"/>
    <p:sldId id="571" r:id="rId40"/>
    <p:sldId id="1029" r:id="rId41"/>
    <p:sldId id="394" r:id="rId42"/>
    <p:sldId id="1028" r:id="rId43"/>
    <p:sldId id="1027" r:id="rId44"/>
    <p:sldId id="1023" r:id="rId45"/>
    <p:sldId id="1017" r:id="rId46"/>
    <p:sldId id="1024" r:id="rId47"/>
    <p:sldId id="1033" r:id="rId48"/>
    <p:sldId id="1032" r:id="rId49"/>
    <p:sldId id="1031" r:id="rId50"/>
    <p:sldId id="1030" r:id="rId51"/>
    <p:sldId id="1034" r:id="rId5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4E7F"/>
    <a:srgbClr val="FBBC07"/>
    <a:srgbClr val="EA4336"/>
    <a:srgbClr val="4285F5"/>
    <a:srgbClr val="0F445A"/>
    <a:srgbClr val="F5E721"/>
    <a:srgbClr val="5949FD"/>
    <a:srgbClr val="287EA9"/>
    <a:srgbClr val="107949"/>
    <a:srgbClr val="5272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A2E942-FD89-78C1-49E9-D677FE1D7CE0}" v="1241" dt="2024-02-05T09:38:32.90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2"/>
    <p:restoredTop sz="94632"/>
  </p:normalViewPr>
  <p:slideViewPr>
    <p:cSldViewPr snapToGrid="0">
      <p:cViewPr varScale="1">
        <p:scale>
          <a:sx n="58" d="100"/>
          <a:sy n="58" d="100"/>
        </p:scale>
        <p:origin x="232" y="13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microsoft.com/office/2015/10/relationships/revisionInfo" Target="revisionInfo.xml"/><Relationship Id="rId5" Type="http://schemas.openxmlformats.org/officeDocument/2006/relationships/slide" Target="slides/slide3.xml"/><Relationship Id="rId61" Type="http://schemas.openxmlformats.org/officeDocument/2006/relationships/customXml" Target="../customXml/item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customXml" Target="../customXml/item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822D9E-7742-4128-9ACA-6902042B7FBE}" type="doc">
      <dgm:prSet loTypeId="urn:microsoft.com/office/officeart/2005/8/layout/hProcess11" loCatId="process" qsTypeId="urn:microsoft.com/office/officeart/2005/8/quickstyle/simple1" qsCatId="simple" csTypeId="urn:microsoft.com/office/officeart/2005/8/colors/accent1_2" csCatId="accent1" phldr="1"/>
      <dgm:spPr/>
    </dgm:pt>
    <dgm:pt modelId="{6860FD27-3613-4E72-979E-729A65E6C6AC}">
      <dgm:prSet phldrT="[Texte]" phldr="0"/>
      <dgm:spPr/>
      <dgm:t>
        <a:bodyPr/>
        <a:lstStyle/>
        <a:p>
          <a:pPr rtl="0"/>
          <a:r>
            <a:rPr lang="fr-FR">
              <a:latin typeface="Calibri"/>
            </a:rPr>
            <a:t>Elaboration du questionnaire  </a:t>
          </a:r>
          <a:br>
            <a:rPr lang="fr-FR" i="0">
              <a:solidFill>
                <a:schemeClr val="tx2">
                  <a:lumMod val="60000"/>
                  <a:lumOff val="40000"/>
                </a:schemeClr>
              </a:solidFill>
              <a:latin typeface="Calibri"/>
            </a:rPr>
          </a:br>
          <a:r>
            <a:rPr lang="fr-FR" i="1">
              <a:solidFill>
                <a:schemeClr val="tx2">
                  <a:lumMod val="60000"/>
                  <a:lumOff val="40000"/>
                </a:schemeClr>
              </a:solidFill>
              <a:latin typeface="Calibri"/>
            </a:rPr>
            <a:t>Janvier-Mars 2023</a:t>
          </a:r>
          <a:endParaRPr lang="fr-FR" i="1">
            <a:solidFill>
              <a:schemeClr val="tx2">
                <a:lumMod val="60000"/>
                <a:lumOff val="40000"/>
              </a:schemeClr>
            </a:solidFill>
          </a:endParaRPr>
        </a:p>
      </dgm:t>
    </dgm:pt>
    <dgm:pt modelId="{C17A5F50-62E4-491C-B027-0FC87D29F5A2}" type="parTrans" cxnId="{5A52B2BB-586A-4294-9E4E-1D071FD419D6}">
      <dgm:prSet/>
      <dgm:spPr/>
    </dgm:pt>
    <dgm:pt modelId="{FBCE1A10-E194-453D-A524-01DB7B6A5870}" type="sibTrans" cxnId="{5A52B2BB-586A-4294-9E4E-1D071FD419D6}">
      <dgm:prSet/>
      <dgm:spPr/>
    </dgm:pt>
    <dgm:pt modelId="{7CCB3CCF-DDE3-404C-90BE-7654343F44A0}">
      <dgm:prSet phldrT="[Texte]" phldr="0"/>
      <dgm:spPr/>
      <dgm:t>
        <a:bodyPr/>
        <a:lstStyle/>
        <a:p>
          <a:pPr rtl="0"/>
          <a:r>
            <a:rPr lang="fr-FR">
              <a:latin typeface="Calibri"/>
            </a:rPr>
            <a:t>Diffusion du questionnaire </a:t>
          </a:r>
          <a:br>
            <a:rPr lang="fr-FR" i="0">
              <a:solidFill>
                <a:schemeClr val="tx2">
                  <a:lumMod val="60000"/>
                  <a:lumOff val="40000"/>
                </a:schemeClr>
              </a:solidFill>
              <a:latin typeface="Calibri"/>
            </a:rPr>
          </a:br>
          <a:r>
            <a:rPr lang="fr-FR" i="1">
              <a:solidFill>
                <a:schemeClr val="tx2">
                  <a:lumMod val="60000"/>
                  <a:lumOff val="40000"/>
                </a:schemeClr>
              </a:solidFill>
              <a:latin typeface="Calibri"/>
            </a:rPr>
            <a:t>Avril-Mai 2023</a:t>
          </a:r>
          <a:endParaRPr lang="fr-FR" i="1">
            <a:solidFill>
              <a:schemeClr val="tx2">
                <a:lumMod val="60000"/>
                <a:lumOff val="40000"/>
              </a:schemeClr>
            </a:solidFill>
          </a:endParaRPr>
        </a:p>
      </dgm:t>
    </dgm:pt>
    <dgm:pt modelId="{9481BA92-25F6-4DAA-BE1F-A4861F7B8E6D}" type="parTrans" cxnId="{9B8349EB-3A65-4925-AC9B-327D270B66DC}">
      <dgm:prSet/>
      <dgm:spPr/>
    </dgm:pt>
    <dgm:pt modelId="{E0E561B5-E902-4C61-87D2-7A2AA9F1EB5E}" type="sibTrans" cxnId="{9B8349EB-3A65-4925-AC9B-327D270B66DC}">
      <dgm:prSet/>
      <dgm:spPr/>
    </dgm:pt>
    <dgm:pt modelId="{C6A0BD1C-A196-4D06-8B2E-274EB45B5C2D}">
      <dgm:prSet phldrT="[Texte]" phldr="0"/>
      <dgm:spPr/>
      <dgm:t>
        <a:bodyPr/>
        <a:lstStyle/>
        <a:p>
          <a:pPr rtl="0"/>
          <a:r>
            <a:rPr lang="fr-FR">
              <a:latin typeface="Calibri"/>
            </a:rPr>
            <a:t>Traitement des données</a:t>
          </a:r>
          <a:br>
            <a:rPr lang="fr-FR" i="0">
              <a:solidFill>
                <a:schemeClr val="tx2">
                  <a:lumMod val="60000"/>
                  <a:lumOff val="40000"/>
                </a:schemeClr>
              </a:solidFill>
              <a:latin typeface="Calibri"/>
            </a:rPr>
          </a:br>
          <a:r>
            <a:rPr lang="fr-FR" i="1">
              <a:solidFill>
                <a:schemeClr val="tx2">
                  <a:lumMod val="60000"/>
                  <a:lumOff val="40000"/>
                </a:schemeClr>
              </a:solidFill>
              <a:latin typeface="Calibri"/>
            </a:rPr>
            <a:t>Juin-Août 2023</a:t>
          </a:r>
        </a:p>
      </dgm:t>
    </dgm:pt>
    <dgm:pt modelId="{A3EC2E6B-865A-41C0-90C1-1D6320A7ED44}" type="parTrans" cxnId="{3367148C-A8B7-4A7B-9973-F54FAB36A546}">
      <dgm:prSet/>
      <dgm:spPr/>
    </dgm:pt>
    <dgm:pt modelId="{960AB863-CF95-46CC-86E2-B8C46E4EA3FC}" type="sibTrans" cxnId="{3367148C-A8B7-4A7B-9973-F54FAB36A546}">
      <dgm:prSet/>
      <dgm:spPr/>
    </dgm:pt>
    <dgm:pt modelId="{79E067A3-A729-4FF1-9D62-FDA2E2B7A741}">
      <dgm:prSet phldr="0"/>
      <dgm:spPr/>
      <dgm:t>
        <a:bodyPr/>
        <a:lstStyle/>
        <a:p>
          <a:pPr rtl="0"/>
          <a:r>
            <a:rPr lang="fr-FR" i="0">
              <a:solidFill>
                <a:schemeClr val="tx1"/>
              </a:solidFill>
              <a:latin typeface="Calibri"/>
            </a:rPr>
            <a:t>Rédaction du rapport</a:t>
          </a:r>
          <a:br>
            <a:rPr lang="fr-FR" i="0">
              <a:solidFill>
                <a:schemeClr val="accent1"/>
              </a:solidFill>
              <a:latin typeface="Calibri"/>
            </a:rPr>
          </a:br>
          <a:r>
            <a:rPr lang="fr-FR" i="0">
              <a:solidFill>
                <a:schemeClr val="accent1"/>
              </a:solidFill>
              <a:latin typeface="Calibri"/>
            </a:rPr>
            <a:t> </a:t>
          </a:r>
          <a:r>
            <a:rPr lang="fr-FR" i="1">
              <a:solidFill>
                <a:schemeClr val="accent1"/>
              </a:solidFill>
              <a:latin typeface="Calibri"/>
            </a:rPr>
            <a:t>Sept-Nov 2023</a:t>
          </a:r>
        </a:p>
      </dgm:t>
    </dgm:pt>
    <dgm:pt modelId="{C42258F2-6770-4D0E-A592-ECC95D67039B}" type="parTrans" cxnId="{5C808C81-D68F-4A2D-B395-94B12055FAEA}">
      <dgm:prSet/>
      <dgm:spPr/>
    </dgm:pt>
    <dgm:pt modelId="{BD636EF6-BB78-4553-829E-379AE80B821B}" type="sibTrans" cxnId="{5C808C81-D68F-4A2D-B395-94B12055FAEA}">
      <dgm:prSet/>
      <dgm:spPr/>
    </dgm:pt>
    <dgm:pt modelId="{6ECB645B-E34B-42AE-A65E-3CFE407FCA8D}">
      <dgm:prSet phldr="0"/>
      <dgm:spPr/>
      <dgm:t>
        <a:bodyPr/>
        <a:lstStyle/>
        <a:p>
          <a:pPr rtl="0"/>
          <a:r>
            <a:rPr lang="fr-FR" i="0">
              <a:solidFill>
                <a:schemeClr val="tx1"/>
              </a:solidFill>
              <a:latin typeface="Calibri"/>
            </a:rPr>
            <a:t>Rédaction de la synthèse</a:t>
          </a:r>
          <a:r>
            <a:rPr lang="fr-FR" i="1">
              <a:solidFill>
                <a:schemeClr val="accent1"/>
              </a:solidFill>
              <a:latin typeface="Calibri"/>
            </a:rPr>
            <a:t> Décembre 2023</a:t>
          </a:r>
          <a:endParaRPr lang="fr-FR"/>
        </a:p>
      </dgm:t>
    </dgm:pt>
    <dgm:pt modelId="{2916F94F-3068-4058-B435-6A95E14DFA60}" type="parTrans" cxnId="{B2A15530-923A-46AC-B96D-A1EACC8511F0}">
      <dgm:prSet/>
      <dgm:spPr/>
    </dgm:pt>
    <dgm:pt modelId="{818F9E0C-69A8-4492-BC95-46AFAE4F53DB}" type="sibTrans" cxnId="{B2A15530-923A-46AC-B96D-A1EACC8511F0}">
      <dgm:prSet/>
      <dgm:spPr/>
    </dgm:pt>
    <dgm:pt modelId="{776B77CB-5B28-478E-A697-F66626D5159E}" type="pres">
      <dgm:prSet presAssocID="{4D822D9E-7742-4128-9ACA-6902042B7FBE}" presName="Name0" presStyleCnt="0">
        <dgm:presLayoutVars>
          <dgm:dir/>
          <dgm:resizeHandles val="exact"/>
        </dgm:presLayoutVars>
      </dgm:prSet>
      <dgm:spPr/>
    </dgm:pt>
    <dgm:pt modelId="{2E7FAB7A-2BCE-489E-9193-C013C0F202CD}" type="pres">
      <dgm:prSet presAssocID="{4D822D9E-7742-4128-9ACA-6902042B7FBE}" presName="arrow" presStyleLbl="bgShp" presStyleIdx="0" presStyleCnt="1"/>
      <dgm:spPr/>
    </dgm:pt>
    <dgm:pt modelId="{5EC76AB9-CFC5-4CD7-B4A1-014DA39539E5}" type="pres">
      <dgm:prSet presAssocID="{4D822D9E-7742-4128-9ACA-6902042B7FBE}" presName="points" presStyleCnt="0"/>
      <dgm:spPr/>
    </dgm:pt>
    <dgm:pt modelId="{4608AF7D-94FD-4EA4-9FB6-C8B2D8210EE1}" type="pres">
      <dgm:prSet presAssocID="{6860FD27-3613-4E72-979E-729A65E6C6AC}" presName="compositeA" presStyleCnt="0"/>
      <dgm:spPr/>
    </dgm:pt>
    <dgm:pt modelId="{08C77F28-4E9B-4358-814D-2DD2026B5472}" type="pres">
      <dgm:prSet presAssocID="{6860FD27-3613-4E72-979E-729A65E6C6AC}" presName="textA" presStyleLbl="revTx" presStyleIdx="0" presStyleCnt="5">
        <dgm:presLayoutVars>
          <dgm:bulletEnabled val="1"/>
        </dgm:presLayoutVars>
      </dgm:prSet>
      <dgm:spPr/>
    </dgm:pt>
    <dgm:pt modelId="{E9453411-A355-476C-AFE0-A9AAB805AE43}" type="pres">
      <dgm:prSet presAssocID="{6860FD27-3613-4E72-979E-729A65E6C6AC}" presName="circleA" presStyleLbl="node1" presStyleIdx="0" presStyleCnt="5"/>
      <dgm:spPr/>
    </dgm:pt>
    <dgm:pt modelId="{F36D780F-1571-4E2E-BE15-D0C6B37A1C65}" type="pres">
      <dgm:prSet presAssocID="{6860FD27-3613-4E72-979E-729A65E6C6AC}" presName="spaceA" presStyleCnt="0"/>
      <dgm:spPr/>
    </dgm:pt>
    <dgm:pt modelId="{659B5F65-8913-4E06-B380-CACAD2FFD28E}" type="pres">
      <dgm:prSet presAssocID="{FBCE1A10-E194-453D-A524-01DB7B6A5870}" presName="space" presStyleCnt="0"/>
      <dgm:spPr/>
    </dgm:pt>
    <dgm:pt modelId="{A726AA9D-F50E-4032-A8EF-963AB99EEEDD}" type="pres">
      <dgm:prSet presAssocID="{7CCB3CCF-DDE3-404C-90BE-7654343F44A0}" presName="compositeB" presStyleCnt="0"/>
      <dgm:spPr/>
    </dgm:pt>
    <dgm:pt modelId="{CD4A8761-4F79-4FF5-B1D2-914BE3BF5A85}" type="pres">
      <dgm:prSet presAssocID="{7CCB3CCF-DDE3-404C-90BE-7654343F44A0}" presName="textB" presStyleLbl="revTx" presStyleIdx="1" presStyleCnt="5">
        <dgm:presLayoutVars>
          <dgm:bulletEnabled val="1"/>
        </dgm:presLayoutVars>
      </dgm:prSet>
      <dgm:spPr/>
    </dgm:pt>
    <dgm:pt modelId="{B0553F23-4408-4368-913D-ADB5F7D71977}" type="pres">
      <dgm:prSet presAssocID="{7CCB3CCF-DDE3-404C-90BE-7654343F44A0}" presName="circleB" presStyleLbl="node1" presStyleIdx="1" presStyleCnt="5"/>
      <dgm:spPr/>
    </dgm:pt>
    <dgm:pt modelId="{761EA6C4-F7AB-46D7-8501-81AE447554AC}" type="pres">
      <dgm:prSet presAssocID="{7CCB3CCF-DDE3-404C-90BE-7654343F44A0}" presName="spaceB" presStyleCnt="0"/>
      <dgm:spPr/>
    </dgm:pt>
    <dgm:pt modelId="{22537389-861C-49E0-955F-0E1FED311264}" type="pres">
      <dgm:prSet presAssocID="{E0E561B5-E902-4C61-87D2-7A2AA9F1EB5E}" presName="space" presStyleCnt="0"/>
      <dgm:spPr/>
    </dgm:pt>
    <dgm:pt modelId="{388B6D2F-C079-4EC6-9486-478B67B0E999}" type="pres">
      <dgm:prSet presAssocID="{C6A0BD1C-A196-4D06-8B2E-274EB45B5C2D}" presName="compositeA" presStyleCnt="0"/>
      <dgm:spPr/>
    </dgm:pt>
    <dgm:pt modelId="{01E3E54E-D9D2-4C89-BEC7-38E4811FC353}" type="pres">
      <dgm:prSet presAssocID="{C6A0BD1C-A196-4D06-8B2E-274EB45B5C2D}" presName="textA" presStyleLbl="revTx" presStyleIdx="2" presStyleCnt="5">
        <dgm:presLayoutVars>
          <dgm:bulletEnabled val="1"/>
        </dgm:presLayoutVars>
      </dgm:prSet>
      <dgm:spPr/>
    </dgm:pt>
    <dgm:pt modelId="{AE6CC46D-4397-4994-B9B3-2CB97F50EC41}" type="pres">
      <dgm:prSet presAssocID="{C6A0BD1C-A196-4D06-8B2E-274EB45B5C2D}" presName="circleA" presStyleLbl="node1" presStyleIdx="2" presStyleCnt="5"/>
      <dgm:spPr/>
    </dgm:pt>
    <dgm:pt modelId="{1A7135E1-DD81-46F4-BBE5-1F3B90754934}" type="pres">
      <dgm:prSet presAssocID="{C6A0BD1C-A196-4D06-8B2E-274EB45B5C2D}" presName="spaceA" presStyleCnt="0"/>
      <dgm:spPr/>
    </dgm:pt>
    <dgm:pt modelId="{14A9D086-0C16-4664-9A64-4FB6CE8BB92E}" type="pres">
      <dgm:prSet presAssocID="{960AB863-CF95-46CC-86E2-B8C46E4EA3FC}" presName="space" presStyleCnt="0"/>
      <dgm:spPr/>
    </dgm:pt>
    <dgm:pt modelId="{99D7B123-E10D-4C39-B994-EA16938CCCA6}" type="pres">
      <dgm:prSet presAssocID="{79E067A3-A729-4FF1-9D62-FDA2E2B7A741}" presName="compositeB" presStyleCnt="0"/>
      <dgm:spPr/>
    </dgm:pt>
    <dgm:pt modelId="{2433925F-DAF4-493A-821C-42B4B94AADEC}" type="pres">
      <dgm:prSet presAssocID="{79E067A3-A729-4FF1-9D62-FDA2E2B7A741}" presName="textB" presStyleLbl="revTx" presStyleIdx="3" presStyleCnt="5">
        <dgm:presLayoutVars>
          <dgm:bulletEnabled val="1"/>
        </dgm:presLayoutVars>
      </dgm:prSet>
      <dgm:spPr/>
    </dgm:pt>
    <dgm:pt modelId="{62509EA8-7765-4DAC-B3FB-A2BC168D61E4}" type="pres">
      <dgm:prSet presAssocID="{79E067A3-A729-4FF1-9D62-FDA2E2B7A741}" presName="circleB" presStyleLbl="node1" presStyleIdx="3" presStyleCnt="5"/>
      <dgm:spPr/>
    </dgm:pt>
    <dgm:pt modelId="{220BF8CB-4D2A-4024-BC7C-59316918FE1D}" type="pres">
      <dgm:prSet presAssocID="{79E067A3-A729-4FF1-9D62-FDA2E2B7A741}" presName="spaceB" presStyleCnt="0"/>
      <dgm:spPr/>
    </dgm:pt>
    <dgm:pt modelId="{6BCABC12-2831-4124-9D49-CF0253C86E0F}" type="pres">
      <dgm:prSet presAssocID="{BD636EF6-BB78-4553-829E-379AE80B821B}" presName="space" presStyleCnt="0"/>
      <dgm:spPr/>
    </dgm:pt>
    <dgm:pt modelId="{749F2002-D0F8-4605-973D-DB4B5A5AF2A8}" type="pres">
      <dgm:prSet presAssocID="{6ECB645B-E34B-42AE-A65E-3CFE407FCA8D}" presName="compositeA" presStyleCnt="0"/>
      <dgm:spPr/>
    </dgm:pt>
    <dgm:pt modelId="{83696384-6D4D-43F0-9B00-DB06CB8B9B05}" type="pres">
      <dgm:prSet presAssocID="{6ECB645B-E34B-42AE-A65E-3CFE407FCA8D}" presName="textA" presStyleLbl="revTx" presStyleIdx="4" presStyleCnt="5">
        <dgm:presLayoutVars>
          <dgm:bulletEnabled val="1"/>
        </dgm:presLayoutVars>
      </dgm:prSet>
      <dgm:spPr/>
    </dgm:pt>
    <dgm:pt modelId="{AED528C4-F329-4532-B2B3-6AB0ADFFED05}" type="pres">
      <dgm:prSet presAssocID="{6ECB645B-E34B-42AE-A65E-3CFE407FCA8D}" presName="circleA" presStyleLbl="node1" presStyleIdx="4" presStyleCnt="5"/>
      <dgm:spPr/>
    </dgm:pt>
    <dgm:pt modelId="{76393B43-4C44-4B7A-BE75-83EAFF3DE852}" type="pres">
      <dgm:prSet presAssocID="{6ECB645B-E34B-42AE-A65E-3CFE407FCA8D}" presName="spaceA" presStyleCnt="0"/>
      <dgm:spPr/>
    </dgm:pt>
  </dgm:ptLst>
  <dgm:cxnLst>
    <dgm:cxn modelId="{54098101-C093-49F0-98A1-3C904B4D54D1}" type="presOf" srcId="{4D822D9E-7742-4128-9ACA-6902042B7FBE}" destId="{776B77CB-5B28-478E-A697-F66626D5159E}" srcOrd="0" destOrd="0" presId="urn:microsoft.com/office/officeart/2005/8/layout/hProcess11"/>
    <dgm:cxn modelId="{B2A15530-923A-46AC-B96D-A1EACC8511F0}" srcId="{4D822D9E-7742-4128-9ACA-6902042B7FBE}" destId="{6ECB645B-E34B-42AE-A65E-3CFE407FCA8D}" srcOrd="4" destOrd="0" parTransId="{2916F94F-3068-4058-B435-6A95E14DFA60}" sibTransId="{818F9E0C-69A8-4492-BC95-46AFAE4F53DB}"/>
    <dgm:cxn modelId="{F794637A-C00D-4E0E-A5CA-91FC56A3E63E}" type="presOf" srcId="{6860FD27-3613-4E72-979E-729A65E6C6AC}" destId="{08C77F28-4E9B-4358-814D-2DD2026B5472}" srcOrd="0" destOrd="0" presId="urn:microsoft.com/office/officeart/2005/8/layout/hProcess11"/>
    <dgm:cxn modelId="{5C808C81-D68F-4A2D-B395-94B12055FAEA}" srcId="{4D822D9E-7742-4128-9ACA-6902042B7FBE}" destId="{79E067A3-A729-4FF1-9D62-FDA2E2B7A741}" srcOrd="3" destOrd="0" parTransId="{C42258F2-6770-4D0E-A592-ECC95D67039B}" sibTransId="{BD636EF6-BB78-4553-829E-379AE80B821B}"/>
    <dgm:cxn modelId="{3367148C-A8B7-4A7B-9973-F54FAB36A546}" srcId="{4D822D9E-7742-4128-9ACA-6902042B7FBE}" destId="{C6A0BD1C-A196-4D06-8B2E-274EB45B5C2D}" srcOrd="2" destOrd="0" parTransId="{A3EC2E6B-865A-41C0-90C1-1D6320A7ED44}" sibTransId="{960AB863-CF95-46CC-86E2-B8C46E4EA3FC}"/>
    <dgm:cxn modelId="{5FE198A9-FABE-4DD6-A849-E39159ABF6DD}" type="presOf" srcId="{C6A0BD1C-A196-4D06-8B2E-274EB45B5C2D}" destId="{01E3E54E-D9D2-4C89-BEC7-38E4811FC353}" srcOrd="0" destOrd="0" presId="urn:microsoft.com/office/officeart/2005/8/layout/hProcess11"/>
    <dgm:cxn modelId="{D1533BB5-A0D6-43D2-9237-78BBC906E843}" type="presOf" srcId="{6ECB645B-E34B-42AE-A65E-3CFE407FCA8D}" destId="{83696384-6D4D-43F0-9B00-DB06CB8B9B05}" srcOrd="0" destOrd="0" presId="urn:microsoft.com/office/officeart/2005/8/layout/hProcess11"/>
    <dgm:cxn modelId="{5A52B2BB-586A-4294-9E4E-1D071FD419D6}" srcId="{4D822D9E-7742-4128-9ACA-6902042B7FBE}" destId="{6860FD27-3613-4E72-979E-729A65E6C6AC}" srcOrd="0" destOrd="0" parTransId="{C17A5F50-62E4-491C-B027-0FC87D29F5A2}" sibTransId="{FBCE1A10-E194-453D-A524-01DB7B6A5870}"/>
    <dgm:cxn modelId="{0850C1C4-D9F4-444C-939E-8C6BF42F2A2B}" type="presOf" srcId="{79E067A3-A729-4FF1-9D62-FDA2E2B7A741}" destId="{2433925F-DAF4-493A-821C-42B4B94AADEC}" srcOrd="0" destOrd="0" presId="urn:microsoft.com/office/officeart/2005/8/layout/hProcess11"/>
    <dgm:cxn modelId="{569DBEE6-49D4-4BB3-80AE-35A7725BDF3F}" type="presOf" srcId="{7CCB3CCF-DDE3-404C-90BE-7654343F44A0}" destId="{CD4A8761-4F79-4FF5-B1D2-914BE3BF5A85}" srcOrd="0" destOrd="0" presId="urn:microsoft.com/office/officeart/2005/8/layout/hProcess11"/>
    <dgm:cxn modelId="{9B8349EB-3A65-4925-AC9B-327D270B66DC}" srcId="{4D822D9E-7742-4128-9ACA-6902042B7FBE}" destId="{7CCB3CCF-DDE3-404C-90BE-7654343F44A0}" srcOrd="1" destOrd="0" parTransId="{9481BA92-25F6-4DAA-BE1F-A4861F7B8E6D}" sibTransId="{E0E561B5-E902-4C61-87D2-7A2AA9F1EB5E}"/>
    <dgm:cxn modelId="{952291F0-0F8E-4AEC-AF2E-FFD0523E0F26}" type="presParOf" srcId="{776B77CB-5B28-478E-A697-F66626D5159E}" destId="{2E7FAB7A-2BCE-489E-9193-C013C0F202CD}" srcOrd="0" destOrd="0" presId="urn:microsoft.com/office/officeart/2005/8/layout/hProcess11"/>
    <dgm:cxn modelId="{F45EE128-94F4-4F8C-A280-4FF6A6C109C5}" type="presParOf" srcId="{776B77CB-5B28-478E-A697-F66626D5159E}" destId="{5EC76AB9-CFC5-4CD7-B4A1-014DA39539E5}" srcOrd="1" destOrd="0" presId="urn:microsoft.com/office/officeart/2005/8/layout/hProcess11"/>
    <dgm:cxn modelId="{EAFD11B8-CF60-4F06-ABE2-0B295E42F411}" type="presParOf" srcId="{5EC76AB9-CFC5-4CD7-B4A1-014DA39539E5}" destId="{4608AF7D-94FD-4EA4-9FB6-C8B2D8210EE1}" srcOrd="0" destOrd="0" presId="urn:microsoft.com/office/officeart/2005/8/layout/hProcess11"/>
    <dgm:cxn modelId="{50A5E6D5-7464-4E87-BE14-3443E358AFEB}" type="presParOf" srcId="{4608AF7D-94FD-4EA4-9FB6-C8B2D8210EE1}" destId="{08C77F28-4E9B-4358-814D-2DD2026B5472}" srcOrd="0" destOrd="0" presId="urn:microsoft.com/office/officeart/2005/8/layout/hProcess11"/>
    <dgm:cxn modelId="{76711139-261F-497C-87C3-84BE93139159}" type="presParOf" srcId="{4608AF7D-94FD-4EA4-9FB6-C8B2D8210EE1}" destId="{E9453411-A355-476C-AFE0-A9AAB805AE43}" srcOrd="1" destOrd="0" presId="urn:microsoft.com/office/officeart/2005/8/layout/hProcess11"/>
    <dgm:cxn modelId="{E5A3B026-E033-40C3-A4FD-2BCE03176AC6}" type="presParOf" srcId="{4608AF7D-94FD-4EA4-9FB6-C8B2D8210EE1}" destId="{F36D780F-1571-4E2E-BE15-D0C6B37A1C65}" srcOrd="2" destOrd="0" presId="urn:microsoft.com/office/officeart/2005/8/layout/hProcess11"/>
    <dgm:cxn modelId="{279FE7A5-D86C-466F-A466-387BC15046E0}" type="presParOf" srcId="{5EC76AB9-CFC5-4CD7-B4A1-014DA39539E5}" destId="{659B5F65-8913-4E06-B380-CACAD2FFD28E}" srcOrd="1" destOrd="0" presId="urn:microsoft.com/office/officeart/2005/8/layout/hProcess11"/>
    <dgm:cxn modelId="{1C14DB3E-E1F7-41B5-84F2-D91889DA109B}" type="presParOf" srcId="{5EC76AB9-CFC5-4CD7-B4A1-014DA39539E5}" destId="{A726AA9D-F50E-4032-A8EF-963AB99EEEDD}" srcOrd="2" destOrd="0" presId="urn:microsoft.com/office/officeart/2005/8/layout/hProcess11"/>
    <dgm:cxn modelId="{64BB7493-1A67-4C1E-AC7C-8202585D65BD}" type="presParOf" srcId="{A726AA9D-F50E-4032-A8EF-963AB99EEEDD}" destId="{CD4A8761-4F79-4FF5-B1D2-914BE3BF5A85}" srcOrd="0" destOrd="0" presId="urn:microsoft.com/office/officeart/2005/8/layout/hProcess11"/>
    <dgm:cxn modelId="{2713E288-999B-446A-BE66-6C26BF6792A1}" type="presParOf" srcId="{A726AA9D-F50E-4032-A8EF-963AB99EEEDD}" destId="{B0553F23-4408-4368-913D-ADB5F7D71977}" srcOrd="1" destOrd="0" presId="urn:microsoft.com/office/officeart/2005/8/layout/hProcess11"/>
    <dgm:cxn modelId="{B40C73AB-0344-43D0-9B9F-006C00150E52}" type="presParOf" srcId="{A726AA9D-F50E-4032-A8EF-963AB99EEEDD}" destId="{761EA6C4-F7AB-46D7-8501-81AE447554AC}" srcOrd="2" destOrd="0" presId="urn:microsoft.com/office/officeart/2005/8/layout/hProcess11"/>
    <dgm:cxn modelId="{58CF2778-BA66-4245-840B-2DD5733FC785}" type="presParOf" srcId="{5EC76AB9-CFC5-4CD7-B4A1-014DA39539E5}" destId="{22537389-861C-49E0-955F-0E1FED311264}" srcOrd="3" destOrd="0" presId="urn:microsoft.com/office/officeart/2005/8/layout/hProcess11"/>
    <dgm:cxn modelId="{12392319-08F9-4ADE-B487-11424D983A43}" type="presParOf" srcId="{5EC76AB9-CFC5-4CD7-B4A1-014DA39539E5}" destId="{388B6D2F-C079-4EC6-9486-478B67B0E999}" srcOrd="4" destOrd="0" presId="urn:microsoft.com/office/officeart/2005/8/layout/hProcess11"/>
    <dgm:cxn modelId="{1267DAAD-C154-4CFD-9D8F-C5ACDC6AFB13}" type="presParOf" srcId="{388B6D2F-C079-4EC6-9486-478B67B0E999}" destId="{01E3E54E-D9D2-4C89-BEC7-38E4811FC353}" srcOrd="0" destOrd="0" presId="urn:microsoft.com/office/officeart/2005/8/layout/hProcess11"/>
    <dgm:cxn modelId="{DD4BA438-DF85-4989-A13D-9C96075F128F}" type="presParOf" srcId="{388B6D2F-C079-4EC6-9486-478B67B0E999}" destId="{AE6CC46D-4397-4994-B9B3-2CB97F50EC41}" srcOrd="1" destOrd="0" presId="urn:microsoft.com/office/officeart/2005/8/layout/hProcess11"/>
    <dgm:cxn modelId="{AAB72871-A9DC-4BAF-98FC-A623C0BD8C12}" type="presParOf" srcId="{388B6D2F-C079-4EC6-9486-478B67B0E999}" destId="{1A7135E1-DD81-46F4-BBE5-1F3B90754934}" srcOrd="2" destOrd="0" presId="urn:microsoft.com/office/officeart/2005/8/layout/hProcess11"/>
    <dgm:cxn modelId="{F3ED6713-3940-49E8-A63B-86E6FEF3EA32}" type="presParOf" srcId="{5EC76AB9-CFC5-4CD7-B4A1-014DA39539E5}" destId="{14A9D086-0C16-4664-9A64-4FB6CE8BB92E}" srcOrd="5" destOrd="0" presId="urn:microsoft.com/office/officeart/2005/8/layout/hProcess11"/>
    <dgm:cxn modelId="{0CFD0816-4BFD-4DB4-B649-16158B44C6A4}" type="presParOf" srcId="{5EC76AB9-CFC5-4CD7-B4A1-014DA39539E5}" destId="{99D7B123-E10D-4C39-B994-EA16938CCCA6}" srcOrd="6" destOrd="0" presId="urn:microsoft.com/office/officeart/2005/8/layout/hProcess11"/>
    <dgm:cxn modelId="{EF07F515-77D5-4E93-8800-C2AB0134EF15}" type="presParOf" srcId="{99D7B123-E10D-4C39-B994-EA16938CCCA6}" destId="{2433925F-DAF4-493A-821C-42B4B94AADEC}" srcOrd="0" destOrd="0" presId="urn:microsoft.com/office/officeart/2005/8/layout/hProcess11"/>
    <dgm:cxn modelId="{41A72D03-DCFC-461C-BD31-485518DA53C3}" type="presParOf" srcId="{99D7B123-E10D-4C39-B994-EA16938CCCA6}" destId="{62509EA8-7765-4DAC-B3FB-A2BC168D61E4}" srcOrd="1" destOrd="0" presId="urn:microsoft.com/office/officeart/2005/8/layout/hProcess11"/>
    <dgm:cxn modelId="{AFB0AA5D-AD9D-4897-93EF-7D748072932C}" type="presParOf" srcId="{99D7B123-E10D-4C39-B994-EA16938CCCA6}" destId="{220BF8CB-4D2A-4024-BC7C-59316918FE1D}" srcOrd="2" destOrd="0" presId="urn:microsoft.com/office/officeart/2005/8/layout/hProcess11"/>
    <dgm:cxn modelId="{3D87CCB5-0880-4A7E-ABFC-6C67B32DE9D7}" type="presParOf" srcId="{5EC76AB9-CFC5-4CD7-B4A1-014DA39539E5}" destId="{6BCABC12-2831-4124-9D49-CF0253C86E0F}" srcOrd="7" destOrd="0" presId="urn:microsoft.com/office/officeart/2005/8/layout/hProcess11"/>
    <dgm:cxn modelId="{80C2A595-8637-446B-B96F-F6132F0B912F}" type="presParOf" srcId="{5EC76AB9-CFC5-4CD7-B4A1-014DA39539E5}" destId="{749F2002-D0F8-4605-973D-DB4B5A5AF2A8}" srcOrd="8" destOrd="0" presId="urn:microsoft.com/office/officeart/2005/8/layout/hProcess11"/>
    <dgm:cxn modelId="{0DB5DC7A-A40C-4DE3-A262-5957243262F8}" type="presParOf" srcId="{749F2002-D0F8-4605-973D-DB4B5A5AF2A8}" destId="{83696384-6D4D-43F0-9B00-DB06CB8B9B05}" srcOrd="0" destOrd="0" presId="urn:microsoft.com/office/officeart/2005/8/layout/hProcess11"/>
    <dgm:cxn modelId="{7FE25106-D5B0-422F-8F60-0CCBCD0DF199}" type="presParOf" srcId="{749F2002-D0F8-4605-973D-DB4B5A5AF2A8}" destId="{AED528C4-F329-4532-B2B3-6AB0ADFFED05}" srcOrd="1" destOrd="0" presId="urn:microsoft.com/office/officeart/2005/8/layout/hProcess11"/>
    <dgm:cxn modelId="{21D4A08C-85C7-490D-BF56-C86E1928D2DD}" type="presParOf" srcId="{749F2002-D0F8-4605-973D-DB4B5A5AF2A8}" destId="{76393B43-4C44-4B7A-BE75-83EAFF3DE852}"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7FAB7A-2BCE-489E-9193-C013C0F202CD}">
      <dsp:nvSpPr>
        <dsp:cNvPr id="0" name=""/>
        <dsp:cNvSpPr/>
      </dsp:nvSpPr>
      <dsp:spPr>
        <a:xfrm>
          <a:off x="0" y="1399861"/>
          <a:ext cx="9937469" cy="1866482"/>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C77F28-4E9B-4358-814D-2DD2026B5472}">
      <dsp:nvSpPr>
        <dsp:cNvPr id="0" name=""/>
        <dsp:cNvSpPr/>
      </dsp:nvSpPr>
      <dsp:spPr>
        <a:xfrm>
          <a:off x="3930" y="0"/>
          <a:ext cx="1718434" cy="1866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rtl="0">
            <a:lnSpc>
              <a:spcPct val="90000"/>
            </a:lnSpc>
            <a:spcBef>
              <a:spcPct val="0"/>
            </a:spcBef>
            <a:spcAft>
              <a:spcPct val="35000"/>
            </a:spcAft>
            <a:buNone/>
          </a:pPr>
          <a:r>
            <a:rPr lang="fr-FR" sz="1900" kern="1200">
              <a:latin typeface="Calibri"/>
            </a:rPr>
            <a:t>Elaboration du questionnaire  </a:t>
          </a:r>
          <a:br>
            <a:rPr lang="fr-FR" sz="1900" i="0" kern="1200">
              <a:solidFill>
                <a:schemeClr val="tx2">
                  <a:lumMod val="60000"/>
                  <a:lumOff val="40000"/>
                </a:schemeClr>
              </a:solidFill>
              <a:latin typeface="Calibri"/>
            </a:rPr>
          </a:br>
          <a:r>
            <a:rPr lang="fr-FR" sz="1900" i="1" kern="1200">
              <a:solidFill>
                <a:schemeClr val="tx2">
                  <a:lumMod val="60000"/>
                  <a:lumOff val="40000"/>
                </a:schemeClr>
              </a:solidFill>
              <a:latin typeface="Calibri"/>
            </a:rPr>
            <a:t>Janvier-Mars 2023</a:t>
          </a:r>
          <a:endParaRPr lang="fr-FR" sz="1900" i="1" kern="1200">
            <a:solidFill>
              <a:schemeClr val="tx2">
                <a:lumMod val="60000"/>
                <a:lumOff val="40000"/>
              </a:schemeClr>
            </a:solidFill>
          </a:endParaRPr>
        </a:p>
      </dsp:txBody>
      <dsp:txXfrm>
        <a:off x="3930" y="0"/>
        <a:ext cx="1718434" cy="1866482"/>
      </dsp:txXfrm>
    </dsp:sp>
    <dsp:sp modelId="{E9453411-A355-476C-AFE0-A9AAB805AE43}">
      <dsp:nvSpPr>
        <dsp:cNvPr id="0" name=""/>
        <dsp:cNvSpPr/>
      </dsp:nvSpPr>
      <dsp:spPr>
        <a:xfrm>
          <a:off x="629837" y="2099792"/>
          <a:ext cx="466620" cy="4666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4A8761-4F79-4FF5-B1D2-914BE3BF5A85}">
      <dsp:nvSpPr>
        <dsp:cNvPr id="0" name=""/>
        <dsp:cNvSpPr/>
      </dsp:nvSpPr>
      <dsp:spPr>
        <a:xfrm>
          <a:off x="1808286" y="2799723"/>
          <a:ext cx="1718434" cy="1866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rtl="0">
            <a:lnSpc>
              <a:spcPct val="90000"/>
            </a:lnSpc>
            <a:spcBef>
              <a:spcPct val="0"/>
            </a:spcBef>
            <a:spcAft>
              <a:spcPct val="35000"/>
            </a:spcAft>
            <a:buNone/>
          </a:pPr>
          <a:r>
            <a:rPr lang="fr-FR" sz="1900" kern="1200">
              <a:latin typeface="Calibri"/>
            </a:rPr>
            <a:t>Diffusion du questionnaire </a:t>
          </a:r>
          <a:br>
            <a:rPr lang="fr-FR" sz="1900" i="0" kern="1200">
              <a:solidFill>
                <a:schemeClr val="tx2">
                  <a:lumMod val="60000"/>
                  <a:lumOff val="40000"/>
                </a:schemeClr>
              </a:solidFill>
              <a:latin typeface="Calibri"/>
            </a:rPr>
          </a:br>
          <a:r>
            <a:rPr lang="fr-FR" sz="1900" i="1" kern="1200">
              <a:solidFill>
                <a:schemeClr val="tx2">
                  <a:lumMod val="60000"/>
                  <a:lumOff val="40000"/>
                </a:schemeClr>
              </a:solidFill>
              <a:latin typeface="Calibri"/>
            </a:rPr>
            <a:t>Avril-Mai 2023</a:t>
          </a:r>
          <a:endParaRPr lang="fr-FR" sz="1900" i="1" kern="1200">
            <a:solidFill>
              <a:schemeClr val="tx2">
                <a:lumMod val="60000"/>
                <a:lumOff val="40000"/>
              </a:schemeClr>
            </a:solidFill>
          </a:endParaRPr>
        </a:p>
      </dsp:txBody>
      <dsp:txXfrm>
        <a:off x="1808286" y="2799723"/>
        <a:ext cx="1718434" cy="1866482"/>
      </dsp:txXfrm>
    </dsp:sp>
    <dsp:sp modelId="{B0553F23-4408-4368-913D-ADB5F7D71977}">
      <dsp:nvSpPr>
        <dsp:cNvPr id="0" name=""/>
        <dsp:cNvSpPr/>
      </dsp:nvSpPr>
      <dsp:spPr>
        <a:xfrm>
          <a:off x="2434194" y="2099792"/>
          <a:ext cx="466620" cy="4666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1E3E54E-D9D2-4C89-BEC7-38E4811FC353}">
      <dsp:nvSpPr>
        <dsp:cNvPr id="0" name=""/>
        <dsp:cNvSpPr/>
      </dsp:nvSpPr>
      <dsp:spPr>
        <a:xfrm>
          <a:off x="3612643" y="0"/>
          <a:ext cx="1718434" cy="1866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rtl="0">
            <a:lnSpc>
              <a:spcPct val="90000"/>
            </a:lnSpc>
            <a:spcBef>
              <a:spcPct val="0"/>
            </a:spcBef>
            <a:spcAft>
              <a:spcPct val="35000"/>
            </a:spcAft>
            <a:buNone/>
          </a:pPr>
          <a:r>
            <a:rPr lang="fr-FR" sz="1900" kern="1200">
              <a:latin typeface="Calibri"/>
            </a:rPr>
            <a:t>Traitement des données</a:t>
          </a:r>
          <a:br>
            <a:rPr lang="fr-FR" sz="1900" i="0" kern="1200">
              <a:solidFill>
                <a:schemeClr val="tx2">
                  <a:lumMod val="60000"/>
                  <a:lumOff val="40000"/>
                </a:schemeClr>
              </a:solidFill>
              <a:latin typeface="Calibri"/>
            </a:rPr>
          </a:br>
          <a:r>
            <a:rPr lang="fr-FR" sz="1900" i="1" kern="1200">
              <a:solidFill>
                <a:schemeClr val="tx2">
                  <a:lumMod val="60000"/>
                  <a:lumOff val="40000"/>
                </a:schemeClr>
              </a:solidFill>
              <a:latin typeface="Calibri"/>
            </a:rPr>
            <a:t>Juin-Août 2023</a:t>
          </a:r>
        </a:p>
      </dsp:txBody>
      <dsp:txXfrm>
        <a:off x="3612643" y="0"/>
        <a:ext cx="1718434" cy="1866482"/>
      </dsp:txXfrm>
    </dsp:sp>
    <dsp:sp modelId="{AE6CC46D-4397-4994-B9B3-2CB97F50EC41}">
      <dsp:nvSpPr>
        <dsp:cNvPr id="0" name=""/>
        <dsp:cNvSpPr/>
      </dsp:nvSpPr>
      <dsp:spPr>
        <a:xfrm>
          <a:off x="4238550" y="2099792"/>
          <a:ext cx="466620" cy="4666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33925F-DAF4-493A-821C-42B4B94AADEC}">
      <dsp:nvSpPr>
        <dsp:cNvPr id="0" name=""/>
        <dsp:cNvSpPr/>
      </dsp:nvSpPr>
      <dsp:spPr>
        <a:xfrm>
          <a:off x="5417000" y="2799723"/>
          <a:ext cx="1718434" cy="1866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t" anchorCtr="0">
          <a:noAutofit/>
        </a:bodyPr>
        <a:lstStyle/>
        <a:p>
          <a:pPr marL="0" lvl="0" indent="0" algn="ctr" defTabSz="844550" rtl="0">
            <a:lnSpc>
              <a:spcPct val="90000"/>
            </a:lnSpc>
            <a:spcBef>
              <a:spcPct val="0"/>
            </a:spcBef>
            <a:spcAft>
              <a:spcPct val="35000"/>
            </a:spcAft>
            <a:buNone/>
          </a:pPr>
          <a:r>
            <a:rPr lang="fr-FR" sz="1900" i="0" kern="1200">
              <a:solidFill>
                <a:schemeClr val="tx1"/>
              </a:solidFill>
              <a:latin typeface="Calibri"/>
            </a:rPr>
            <a:t>Rédaction du rapport</a:t>
          </a:r>
          <a:br>
            <a:rPr lang="fr-FR" sz="1900" i="0" kern="1200">
              <a:solidFill>
                <a:schemeClr val="accent1"/>
              </a:solidFill>
              <a:latin typeface="Calibri"/>
            </a:rPr>
          </a:br>
          <a:r>
            <a:rPr lang="fr-FR" sz="1900" i="0" kern="1200">
              <a:solidFill>
                <a:schemeClr val="accent1"/>
              </a:solidFill>
              <a:latin typeface="Calibri"/>
            </a:rPr>
            <a:t> </a:t>
          </a:r>
          <a:r>
            <a:rPr lang="fr-FR" sz="1900" i="1" kern="1200">
              <a:solidFill>
                <a:schemeClr val="accent1"/>
              </a:solidFill>
              <a:latin typeface="Calibri"/>
            </a:rPr>
            <a:t>Sept-Nov 2023</a:t>
          </a:r>
        </a:p>
      </dsp:txBody>
      <dsp:txXfrm>
        <a:off x="5417000" y="2799723"/>
        <a:ext cx="1718434" cy="1866482"/>
      </dsp:txXfrm>
    </dsp:sp>
    <dsp:sp modelId="{62509EA8-7765-4DAC-B3FB-A2BC168D61E4}">
      <dsp:nvSpPr>
        <dsp:cNvPr id="0" name=""/>
        <dsp:cNvSpPr/>
      </dsp:nvSpPr>
      <dsp:spPr>
        <a:xfrm>
          <a:off x="6042907" y="2099792"/>
          <a:ext cx="466620" cy="4666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696384-6D4D-43F0-9B00-DB06CB8B9B05}">
      <dsp:nvSpPr>
        <dsp:cNvPr id="0" name=""/>
        <dsp:cNvSpPr/>
      </dsp:nvSpPr>
      <dsp:spPr>
        <a:xfrm>
          <a:off x="7221356" y="0"/>
          <a:ext cx="1718434" cy="18664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5128" tIns="135128" rIns="135128" bIns="135128" numCol="1" spcCol="1270" anchor="b" anchorCtr="0">
          <a:noAutofit/>
        </a:bodyPr>
        <a:lstStyle/>
        <a:p>
          <a:pPr marL="0" lvl="0" indent="0" algn="ctr" defTabSz="844550" rtl="0">
            <a:lnSpc>
              <a:spcPct val="90000"/>
            </a:lnSpc>
            <a:spcBef>
              <a:spcPct val="0"/>
            </a:spcBef>
            <a:spcAft>
              <a:spcPct val="35000"/>
            </a:spcAft>
            <a:buNone/>
          </a:pPr>
          <a:r>
            <a:rPr lang="fr-FR" sz="1900" i="0" kern="1200">
              <a:solidFill>
                <a:schemeClr val="tx1"/>
              </a:solidFill>
              <a:latin typeface="Calibri"/>
            </a:rPr>
            <a:t>Rédaction de la synthèse</a:t>
          </a:r>
          <a:r>
            <a:rPr lang="fr-FR" sz="1900" i="1" kern="1200">
              <a:solidFill>
                <a:schemeClr val="accent1"/>
              </a:solidFill>
              <a:latin typeface="Calibri"/>
            </a:rPr>
            <a:t> Décembre 2023</a:t>
          </a:r>
          <a:endParaRPr lang="fr-FR" sz="1900" kern="1200"/>
        </a:p>
      </dsp:txBody>
      <dsp:txXfrm>
        <a:off x="7221356" y="0"/>
        <a:ext cx="1718434" cy="1866482"/>
      </dsp:txXfrm>
    </dsp:sp>
    <dsp:sp modelId="{AED528C4-F329-4532-B2B3-6AB0ADFFED05}">
      <dsp:nvSpPr>
        <dsp:cNvPr id="0" name=""/>
        <dsp:cNvSpPr/>
      </dsp:nvSpPr>
      <dsp:spPr>
        <a:xfrm>
          <a:off x="7847264" y="2099792"/>
          <a:ext cx="466620" cy="46662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3E0518-2499-4A77-AA58-A1AE1520D7C5}" type="datetimeFigureOut">
              <a:t>05/02/2024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40A030-6D27-40C2-8A5C-C5F2D0456B8C}" type="slidenum">
              <a:t>‹N°›</a:t>
            </a:fld>
            <a:endParaRPr lang="fr-FR"/>
          </a:p>
        </p:txBody>
      </p:sp>
    </p:spTree>
    <p:extLst>
      <p:ext uri="{BB962C8B-B14F-4D97-AF65-F5344CB8AC3E}">
        <p14:creationId xmlns:p14="http://schemas.microsoft.com/office/powerpoint/2010/main" val="3184110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88900" y="746125"/>
            <a:ext cx="6629400" cy="37290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2202BB3-5433-4281-ABFE-B37F21C90790}" type="slidenum">
              <a:rPr lang="fr-FR" smtClean="0"/>
              <a:pPr/>
              <a:t>1</a:t>
            </a:fld>
            <a:endParaRPr lang="fr-FR"/>
          </a:p>
        </p:txBody>
      </p:sp>
    </p:spTree>
    <p:extLst>
      <p:ext uri="{BB962C8B-B14F-4D97-AF65-F5344CB8AC3E}">
        <p14:creationId xmlns:p14="http://schemas.microsoft.com/office/powerpoint/2010/main" val="16253129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00C4F-5981-E025-CA18-556ADB89F48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D83ECC0-A981-98BD-C032-43B6F3F8E622}"/>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B1C7F023-86D4-F3C5-BFBA-3CFADF9DCABE}"/>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p:txBody>
      </p:sp>
    </p:spTree>
    <p:extLst>
      <p:ext uri="{BB962C8B-B14F-4D97-AF65-F5344CB8AC3E}">
        <p14:creationId xmlns:p14="http://schemas.microsoft.com/office/powerpoint/2010/main" val="27966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2075" y="744538"/>
            <a:ext cx="6615113" cy="3722687"/>
          </a:xfrm>
        </p:spPr>
      </p:sp>
      <p:sp>
        <p:nvSpPr>
          <p:cNvPr id="3" name="Espace réservé des notes 2"/>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902407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2075" y="744538"/>
            <a:ext cx="6615113" cy="3722687"/>
          </a:xfrm>
        </p:spPr>
      </p:sp>
      <p:sp>
        <p:nvSpPr>
          <p:cNvPr id="3" name="Espace réservé des notes 2"/>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221190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2075" y="744538"/>
            <a:ext cx="6615113" cy="3722687"/>
          </a:xfrm>
        </p:spPr>
      </p:sp>
      <p:sp>
        <p:nvSpPr>
          <p:cNvPr id="3" name="Espace réservé des notes 2"/>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3145768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92075" y="744538"/>
            <a:ext cx="6615113" cy="3722687"/>
          </a:xfrm>
        </p:spPr>
      </p:sp>
      <p:sp>
        <p:nvSpPr>
          <p:cNvPr id="3" name="Espace réservé des notes 2"/>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3458211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E91DC-5061-EF8C-D236-D523D9E63A2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18814BE-6805-8AD4-8ABA-CCFE70A19DB3}"/>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D1510B85-D656-39B5-5685-206FC5723E15}"/>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3751851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BBC8F-EC70-DD01-6E07-D8D9838C629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B806153-C99E-651B-056D-24521A9BA249}"/>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D8A72EA3-EEDE-A16F-F78E-684E54B38506}"/>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66020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0DE61-CAF8-E545-9527-E12A62B07ED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4ADA41E-F056-7189-0E9B-D099A80A97C0}"/>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600BAE6A-B931-7C02-2601-9273D38D63D1}"/>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355234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3BBEE-1DE5-DD5A-7F8F-AB6BD866C07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581F754-1B14-FA9F-1917-349989A2C9BD}"/>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9D4654A2-D7D1-B4D9-359B-82D33C7D8788}"/>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4233003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289C9-FFC0-E227-2193-F2A4FA855C8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F801428-1372-E74B-FBD6-A71EFEE723F6}"/>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0D3EB13B-1C91-A9CC-E352-6DA9CF03EE1C}"/>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14278333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14AAC-35BB-1C57-56D6-7DC18368CF9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4D41338-4473-628E-A81F-82C07596F03D}"/>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169452B7-8E3A-2F79-A333-1B6953C3A8D1}"/>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3907832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6E993-4C20-60BA-3D89-FB44BC27776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67BFD2C-95FD-B3C6-9D08-8C17E7BF3889}"/>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CFEDC2EB-A809-1898-C29E-45AA289C59D3}"/>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34822743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410C8-C84B-0C0F-2D0A-FEBE4AF763A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7A3E8ED-38BA-400E-CBA6-552290E3328D}"/>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0F475131-4A25-62F3-E790-1481B3720240}"/>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23410285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1DDB4-21E0-DDF5-4B25-3FFFDB56267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4079224-282D-993C-723E-355B8EDFB357}"/>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4FF4896E-39BF-0E0F-65DE-9B42BD9F6AA6}"/>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18774426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29FD9E-9F56-412A-B11A-D1953146124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436FB53-E58B-9E8B-7DC1-240AFA7EA79B}"/>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741F1AD4-54DE-BF75-CF7A-9CB3631EB5A4}"/>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15484072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DAFD3-B8F8-9764-9FE5-9F49FECD6A0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A4F580A-B081-3482-579B-60FB2509C009}"/>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7739F057-C3E4-CA49-1433-58E861C2EB53}"/>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2761472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9771C-99A8-85ED-588C-E63886DD486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4B6AD7C-9706-19B4-7840-64C1ACF539C0}"/>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EDCCC6FA-8B33-DF3B-4CE6-421417AAFA13}"/>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917809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2B570-F420-2104-B580-6C82904D02B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4571024-205E-192C-AFFC-22F866625F48}"/>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351A76E9-4550-270F-E578-93305BEBF2E5}"/>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4189333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4FF94-4067-4041-A28A-6F7C581814B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7ED0144-EE64-C118-955F-8217885524B5}"/>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70EB371A-3E59-9FE4-9441-633EE799EA37}"/>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30181978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06415-FFBD-6DE8-D269-00DE8E303B9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2F21EAB-51AD-F414-7A1D-C7B97AB96103}"/>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A3D3E9D4-3400-CFE4-EEA4-2FA58EE52749}"/>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29761370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687FE-9590-C007-F378-941321B61B4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352B6AF-DEB9-3FBF-70E6-4158D988E483}"/>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CEC4B8CA-77AA-7536-001E-863542EF4F72}"/>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5127477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BED32-A2B9-A7CB-FF80-EC8B9D0CB10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5893E15-710E-CC86-C849-AFF29FC7A969}"/>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0E0EC103-0916-7E4D-9A09-3725FBF6B053}"/>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2292834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3F382-CFBA-0BD1-9C2B-582D5B705D9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95A753C-FF43-1D4A-76AD-538E4FF465E8}"/>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7AFAC272-7626-432D-E17D-C5C5DA026B79}"/>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17674481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69952-E920-C9D6-B4B6-F29C0E079F5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C2E0536-B78C-E89B-E90D-D0B1F9D6FC52}"/>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DD79C389-DF5B-91C4-E2F8-C234C27BA1E4}"/>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10601911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526F0-D94A-BC0E-8E1B-3C565D7A7FC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A55EFC1-FB01-7D14-2D3E-924B1BA3A02C}"/>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CE3CECFC-4F29-FCF0-BB1F-723EF9D271F2}"/>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35524732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955D2-055C-A6D8-8E6E-60BB7F2690D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18559AD-404A-8652-ABB8-CC49E28A8C27}"/>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169ECDA2-E0B8-E00E-EF90-4E12B4A66227}"/>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8102383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86817-8A27-DCCD-8A31-D2922827B8B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23BDAE6-02A9-7292-2609-174D10C2571B}"/>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18D179A2-D544-AB30-1FFA-07EB88D5ABAA}"/>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4927329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D17C4-4271-12E1-9F75-5CF3423297A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9D24604-E061-9722-16E5-2CE638277C96}"/>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FEC53CF3-425E-8990-1FAA-7F7E0C9C37BE}"/>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14554949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A0F9F-FD11-F084-12FE-AB502481643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F38D363-9FE4-7BE5-0083-0CA62C43B772}"/>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FE77C9BF-9F6C-56CA-4358-0239C1E76FE1}"/>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33991423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B2A07-B3B6-67E0-D9D2-A71A0252D99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6EAEB4C-6EC4-D2CE-2F1F-9166025AAB64}"/>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5955321B-9AF9-134E-BE96-DC6F3AD24586}"/>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38399983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AEF0B-858E-D3BD-9911-2CB30CDFBFE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6F43C06-E2C4-E144-EF0A-473F007CEA32}"/>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3ABE500A-8AC2-F9FE-337F-F6CE15DAA60E}"/>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5104797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9FE46-E2BA-AD6C-FEFE-B1638451EE7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A808C9-29D9-5CD6-DC31-C5EE8C7F5705}"/>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F106E257-8430-1A65-2082-B09A01EE2C8D}"/>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41256088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31019-AF4E-EA10-A463-F52FC482078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292BE70-06EE-04B3-5F32-001AD4CCD143}"/>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1B2B7AD6-C18C-0AD2-67ED-D3FA3725449E}"/>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8625461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01085-7150-B59D-A3AF-CE0B7B95F8D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FB3DC3B-940F-7E97-4611-D577701C1562}"/>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223CBE75-9B5B-9006-28AE-892D96CCD1AB}"/>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4315286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54AD5-C616-4416-F339-196ACE20E32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F16CE5F-F736-ABD2-58AE-AED00649D3C4}"/>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C88B8B98-4FAF-90EB-D357-6DBE8A844F6C}"/>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1596043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7F673-CDC7-842F-6126-EE7A9E16F66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31DBEDB-8D24-D484-ECC8-859A1C178070}"/>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947E3E85-CA04-5A42-C20F-35662B4AD976}"/>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9645177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51927-3093-61D6-D324-5DFC9213BC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4805D75-7277-1D86-63C4-853281977F50}"/>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E4A2D6AB-9261-B48E-6A3B-FAB3F424B74B}"/>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31630988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88900" y="746125"/>
            <a:ext cx="6629400" cy="37290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2202BB3-5433-4281-ABFE-B37F21C90790}" type="slidenum">
              <a:rPr lang="fr-FR" smtClean="0"/>
              <a:pPr/>
              <a:t>39</a:t>
            </a:fld>
            <a:endParaRPr lang="fr-FR"/>
          </a:p>
        </p:txBody>
      </p:sp>
    </p:spTree>
    <p:extLst>
      <p:ext uri="{BB962C8B-B14F-4D97-AF65-F5344CB8AC3E}">
        <p14:creationId xmlns:p14="http://schemas.microsoft.com/office/powerpoint/2010/main" val="16253129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88900" y="746125"/>
            <a:ext cx="6629400" cy="37290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2202BB3-5433-4281-ABFE-B37F21C90790}" type="slidenum">
              <a:rPr lang="fr-FR" smtClean="0"/>
              <a:pPr/>
              <a:t>42</a:t>
            </a:fld>
            <a:endParaRPr lang="fr-FR"/>
          </a:p>
        </p:txBody>
      </p:sp>
    </p:spTree>
    <p:extLst>
      <p:ext uri="{BB962C8B-B14F-4D97-AF65-F5344CB8AC3E}">
        <p14:creationId xmlns:p14="http://schemas.microsoft.com/office/powerpoint/2010/main" val="5099030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88900" y="746125"/>
            <a:ext cx="6629400" cy="37290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2202BB3-5433-4281-ABFE-B37F21C90790}" type="slidenum">
              <a:rPr lang="fr-FR" smtClean="0"/>
              <a:pPr/>
              <a:t>43</a:t>
            </a:fld>
            <a:endParaRPr lang="fr-FR"/>
          </a:p>
        </p:txBody>
      </p:sp>
    </p:spTree>
    <p:extLst>
      <p:ext uri="{BB962C8B-B14F-4D97-AF65-F5344CB8AC3E}">
        <p14:creationId xmlns:p14="http://schemas.microsoft.com/office/powerpoint/2010/main" val="7067729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88900" y="746125"/>
            <a:ext cx="6629400" cy="37290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2202BB3-5433-4281-ABFE-B37F21C90790}" type="slidenum">
              <a:rPr lang="fr-FR" smtClean="0"/>
              <a:pPr/>
              <a:t>44</a:t>
            </a:fld>
            <a:endParaRPr lang="fr-FR"/>
          </a:p>
        </p:txBody>
      </p:sp>
    </p:spTree>
    <p:extLst>
      <p:ext uri="{BB962C8B-B14F-4D97-AF65-F5344CB8AC3E}">
        <p14:creationId xmlns:p14="http://schemas.microsoft.com/office/powerpoint/2010/main" val="23627461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88900" y="746125"/>
            <a:ext cx="6629400" cy="37290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2202BB3-5433-4281-ABFE-B37F21C90790}" type="slidenum">
              <a:rPr lang="fr-FR" smtClean="0"/>
              <a:pPr/>
              <a:t>45</a:t>
            </a:fld>
            <a:endParaRPr lang="fr-FR"/>
          </a:p>
        </p:txBody>
      </p:sp>
    </p:spTree>
    <p:extLst>
      <p:ext uri="{BB962C8B-B14F-4D97-AF65-F5344CB8AC3E}">
        <p14:creationId xmlns:p14="http://schemas.microsoft.com/office/powerpoint/2010/main" val="42808065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88900" y="746125"/>
            <a:ext cx="6629400" cy="37290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2202BB3-5433-4281-ABFE-B37F21C90790}" type="slidenum">
              <a:rPr lang="fr-FR" smtClean="0"/>
              <a:pPr/>
              <a:t>46</a:t>
            </a:fld>
            <a:endParaRPr lang="fr-FR"/>
          </a:p>
        </p:txBody>
      </p:sp>
    </p:spTree>
    <p:extLst>
      <p:ext uri="{BB962C8B-B14F-4D97-AF65-F5344CB8AC3E}">
        <p14:creationId xmlns:p14="http://schemas.microsoft.com/office/powerpoint/2010/main" val="16253129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88900" y="746125"/>
            <a:ext cx="6629400" cy="37290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2202BB3-5433-4281-ABFE-B37F21C90790}" type="slidenum">
              <a:rPr lang="fr-FR" smtClean="0"/>
              <a:pPr/>
              <a:t>48</a:t>
            </a:fld>
            <a:endParaRPr lang="fr-FR"/>
          </a:p>
        </p:txBody>
      </p:sp>
    </p:spTree>
    <p:extLst>
      <p:ext uri="{BB962C8B-B14F-4D97-AF65-F5344CB8AC3E}">
        <p14:creationId xmlns:p14="http://schemas.microsoft.com/office/powerpoint/2010/main" val="15433905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88900" y="746125"/>
            <a:ext cx="6629400" cy="3729038"/>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2202BB3-5433-4281-ABFE-B37F21C90790}" type="slidenum">
              <a:rPr lang="fr-FR" smtClean="0"/>
              <a:pPr/>
              <a:t>49</a:t>
            </a:fld>
            <a:endParaRPr lang="fr-FR"/>
          </a:p>
        </p:txBody>
      </p:sp>
    </p:spTree>
    <p:extLst>
      <p:ext uri="{BB962C8B-B14F-4D97-AF65-F5344CB8AC3E}">
        <p14:creationId xmlns:p14="http://schemas.microsoft.com/office/powerpoint/2010/main" val="22341605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51927-3093-61D6-D324-5DFC9213BC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4805D75-7277-1D86-63C4-853281977F50}"/>
              </a:ext>
            </a:extLst>
          </p:cNvPr>
          <p:cNvSpPr>
            <a:spLocks noGrp="1" noRot="1" noChangeAspect="1"/>
          </p:cNvSpPr>
          <p:nvPr>
            <p:ph type="sldImg"/>
          </p:nvPr>
        </p:nvSpPr>
        <p:spPr>
          <a:xfrm>
            <a:off x="92075" y="744538"/>
            <a:ext cx="6615113" cy="3722687"/>
          </a:xfrm>
        </p:spPr>
      </p:sp>
      <p:sp>
        <p:nvSpPr>
          <p:cNvPr id="3" name="Espace réservé des notes 2">
            <a:extLst>
              <a:ext uri="{FF2B5EF4-FFF2-40B4-BE49-F238E27FC236}">
                <a16:creationId xmlns:a16="http://schemas.microsoft.com/office/drawing/2014/main" id="{E4A2D6AB-9261-B48E-6A3B-FAB3F424B74B}"/>
              </a:ext>
            </a:extLst>
          </p:cNvPr>
          <p:cNvSpPr>
            <a:spLocks noGrp="1"/>
          </p:cNvSpPr>
          <p:nvPr>
            <p:ph type="body" idx="1"/>
          </p:nvPr>
        </p:nvSpPr>
        <p:spPr/>
        <p:txBody>
          <a:bodyPr/>
          <a:lstStyle/>
          <a:p>
            <a:r>
              <a:rPr lang="en-US" u="sng"/>
              <a:t>- A4 des </a:t>
            </a:r>
            <a:r>
              <a:rPr lang="en-US" u="sng" err="1"/>
              <a:t>éléments</a:t>
            </a:r>
            <a:r>
              <a:rPr lang="en-US" u="sng"/>
              <a:t> </a:t>
            </a:r>
            <a:r>
              <a:rPr lang="en-US" u="sng" err="1"/>
              <a:t>généraux</a:t>
            </a:r>
            <a:r>
              <a:rPr lang="en-US" u="sng"/>
              <a:t> de </a:t>
            </a:r>
            <a:r>
              <a:rPr lang="en-US" u="sng" err="1"/>
              <a:t>l'enquête</a:t>
            </a:r>
            <a:r>
              <a:rPr lang="en-US"/>
              <a:t> : Flore et Xavier le </a:t>
            </a:r>
            <a:r>
              <a:rPr lang="en-US" err="1"/>
              <a:t>rédigent</a:t>
            </a:r>
            <a:r>
              <a:rPr lang="en-US"/>
              <a:t> et </a:t>
            </a:r>
            <a:r>
              <a:rPr lang="en-US" err="1"/>
              <a:t>l'impriment</a:t>
            </a:r>
            <a:r>
              <a:rPr lang="en-US"/>
              <a:t> à </a:t>
            </a:r>
            <a:r>
              <a:rPr lang="en-US" err="1"/>
              <a:t>l'URPS</a:t>
            </a:r>
            <a:r>
              <a:rPr lang="en-US"/>
              <a:t> (5 </a:t>
            </a:r>
            <a:r>
              <a:rPr lang="en-US" err="1"/>
              <a:t>exemplaires</a:t>
            </a:r>
            <a:r>
              <a:rPr lang="en-US"/>
              <a:t>)</a:t>
            </a:r>
            <a:endParaRPr lang="fr-FR"/>
          </a:p>
          <a:p>
            <a:r>
              <a:rPr lang="en-US" i="1"/>
              <a:t>Deadline 21/11 (on les </a:t>
            </a:r>
            <a:r>
              <a:rPr lang="en-US" i="1" err="1"/>
              <a:t>collera</a:t>
            </a:r>
            <a:r>
              <a:rPr lang="en-US" i="1"/>
              <a:t> sur la pause midi) </a:t>
            </a:r>
            <a:endParaRPr lang="fr-FR"/>
          </a:p>
          <a:p>
            <a:endParaRPr lang="en-US">
              <a:ea typeface="Calibri"/>
              <a:cs typeface="Calibri"/>
            </a:endParaRPr>
          </a:p>
          <a:p>
            <a:r>
              <a:rPr lang="en-US" err="1">
                <a:ea typeface="Calibri"/>
                <a:cs typeface="Calibri"/>
              </a:rPr>
              <a:t>Ajouter</a:t>
            </a:r>
            <a:r>
              <a:rPr lang="en-US">
                <a:ea typeface="Calibri"/>
                <a:cs typeface="Calibri"/>
              </a:rPr>
              <a:t> des </a:t>
            </a:r>
            <a:r>
              <a:rPr lang="en-US" err="1">
                <a:ea typeface="Calibri"/>
                <a:cs typeface="Calibri"/>
              </a:rPr>
              <a:t>éléments</a:t>
            </a:r>
            <a:r>
              <a:rPr lang="en-US">
                <a:ea typeface="Calibri"/>
                <a:cs typeface="Calibri"/>
              </a:rPr>
              <a:t> : </a:t>
            </a:r>
            <a:r>
              <a:rPr lang="fr-FR"/>
              <a:t>Spécificités, prévention, Domiciles, charges? </a:t>
            </a:r>
            <a:endParaRPr lang="en-US">
              <a:ea typeface="Calibri"/>
              <a:cs typeface="Calibri"/>
            </a:endParaRPr>
          </a:p>
        </p:txBody>
      </p:sp>
    </p:spTree>
    <p:extLst>
      <p:ext uri="{BB962C8B-B14F-4D97-AF65-F5344CB8AC3E}">
        <p14:creationId xmlns:p14="http://schemas.microsoft.com/office/powerpoint/2010/main" val="579540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638941B0-F4D5-4460-BCAD-F7E2B41A8257}" type="datetimeFigureOut">
              <a:rPr lang="fr-FR" smtClean="0"/>
              <a:t>05/02/2024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310491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05/02/2024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841795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638941B0-F4D5-4460-BCAD-F7E2B41A8257}" type="datetimeFigureOut">
              <a:rPr lang="fr-FR" smtClean="0"/>
              <a:t>05/02/2024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46692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638941B0-F4D5-4460-BCAD-F7E2B41A8257}" type="datetimeFigureOut">
              <a:rPr lang="fr-FR" smtClean="0"/>
              <a:t>05/02/2024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747632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638941B0-F4D5-4460-BCAD-F7E2B41A8257}" type="datetimeFigureOut">
              <a:rPr lang="fr-FR" smtClean="0"/>
              <a:t>05/02/2024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2611866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638941B0-F4D5-4460-BCAD-F7E2B41A8257}" type="datetimeFigureOut">
              <a:rPr lang="fr-FR" smtClean="0"/>
              <a:t>05/02/2024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3395854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38941B0-F4D5-4460-BCAD-F7E2B41A8257}" type="datetimeFigureOut">
              <a:rPr lang="fr-FR" smtClean="0"/>
              <a:t>05/02/2024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4040201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fr-FR" smtClean="0"/>
              <a:t>05/02/2024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270640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38941B0-F4D5-4460-BCAD-F7E2B41A8257}" type="datetimeFigureOut">
              <a:rPr lang="fr-FR" smtClean="0"/>
              <a:t>05/02/2024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161090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05/02/2024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4172787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38941B0-F4D5-4460-BCAD-F7E2B41A8257}" type="datetimeFigureOut">
              <a:rPr lang="fr-FR" smtClean="0"/>
              <a:t>05/02/2024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7C6CCC6-2BE5-4E42-96A4-D1E8E81A3D8E}" type="slidenum">
              <a:rPr lang="fr-FR" smtClean="0"/>
              <a:t>‹N°›</a:t>
            </a:fld>
            <a:endParaRPr lang="fr-FR"/>
          </a:p>
        </p:txBody>
      </p:sp>
    </p:spTree>
    <p:extLst>
      <p:ext uri="{BB962C8B-B14F-4D97-AF65-F5344CB8AC3E}">
        <p14:creationId xmlns:p14="http://schemas.microsoft.com/office/powerpoint/2010/main" val="1902177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a:prstGeom prst="rect">
            <a:avLst/>
          </a:prstGeom>
        </p:spPr>
        <p:txBody>
          <a:bodyPr/>
          <a:lstStyle/>
          <a:p>
            <a:r>
              <a:rPr lang="fr-FR"/>
              <a:t>Cliquez pour modifier le style du titre</a:t>
            </a:r>
          </a:p>
        </p:txBody>
      </p:sp>
      <p:sp>
        <p:nvSpPr>
          <p:cNvPr id="3" name="Sous-titre 2"/>
          <p:cNvSpPr>
            <a:spLocks noGrp="1"/>
          </p:cNvSpPr>
          <p:nvPr>
            <p:ph type="subTitle" idx="1"/>
          </p:nvPr>
        </p:nvSpPr>
        <p:spPr>
          <a:xfrm>
            <a:off x="1828800" y="3886200"/>
            <a:ext cx="8534400" cy="1752600"/>
          </a:xfrm>
          <a:prstGeom prst="rect">
            <a:avLst/>
          </a:prstGeom>
        </p:spPr>
        <p:txBody>
          <a:bodyPr/>
          <a:lstStyle>
            <a:lvl1pPr marL="0" indent="0" algn="ctr">
              <a:buNone/>
              <a:defRPr>
                <a:solidFill>
                  <a:schemeClr val="tx1">
                    <a:tint val="75000"/>
                  </a:schemeClr>
                </a:solidFill>
              </a:defRPr>
            </a:lvl1pPr>
            <a:lvl2pPr marL="342831" indent="0" algn="ctr">
              <a:buNone/>
              <a:defRPr>
                <a:solidFill>
                  <a:schemeClr val="tx1">
                    <a:tint val="75000"/>
                  </a:schemeClr>
                </a:solidFill>
              </a:defRPr>
            </a:lvl2pPr>
            <a:lvl3pPr marL="685663" indent="0" algn="ctr">
              <a:buNone/>
              <a:defRPr>
                <a:solidFill>
                  <a:schemeClr val="tx1">
                    <a:tint val="75000"/>
                  </a:schemeClr>
                </a:solidFill>
              </a:defRPr>
            </a:lvl3pPr>
            <a:lvl4pPr marL="1028494" indent="0" algn="ctr">
              <a:buNone/>
              <a:defRPr>
                <a:solidFill>
                  <a:schemeClr val="tx1">
                    <a:tint val="75000"/>
                  </a:schemeClr>
                </a:solidFill>
              </a:defRPr>
            </a:lvl4pPr>
            <a:lvl5pPr marL="1371326" indent="0" algn="ctr">
              <a:buNone/>
              <a:defRPr>
                <a:solidFill>
                  <a:schemeClr val="tx1">
                    <a:tint val="75000"/>
                  </a:schemeClr>
                </a:solidFill>
              </a:defRPr>
            </a:lvl5pPr>
            <a:lvl6pPr marL="1714157" indent="0" algn="ctr">
              <a:buNone/>
              <a:defRPr>
                <a:solidFill>
                  <a:schemeClr val="tx1">
                    <a:tint val="75000"/>
                  </a:schemeClr>
                </a:solidFill>
              </a:defRPr>
            </a:lvl6pPr>
            <a:lvl7pPr marL="2056989" indent="0" algn="ctr">
              <a:buNone/>
              <a:defRPr>
                <a:solidFill>
                  <a:schemeClr val="tx1">
                    <a:tint val="75000"/>
                  </a:schemeClr>
                </a:solidFill>
              </a:defRPr>
            </a:lvl7pPr>
            <a:lvl8pPr marL="2399820" indent="0" algn="ctr">
              <a:buNone/>
              <a:defRPr>
                <a:solidFill>
                  <a:schemeClr val="tx1">
                    <a:tint val="75000"/>
                  </a:schemeClr>
                </a:solidFill>
              </a:defRPr>
            </a:lvl8pPr>
            <a:lvl9pPr marL="2742651" indent="0" algn="ctr">
              <a:buNone/>
              <a:defRPr>
                <a:solidFill>
                  <a:schemeClr val="tx1">
                    <a:tint val="75000"/>
                  </a:schemeClr>
                </a:solidFill>
              </a:defRPr>
            </a:lvl9pPr>
          </a:lstStyle>
          <a:p>
            <a:r>
              <a:rPr lang="fr-FR"/>
              <a:t>Cliquez pour modifier le style des sous-titres du masque</a:t>
            </a:r>
          </a:p>
        </p:txBody>
      </p:sp>
      <p:sp>
        <p:nvSpPr>
          <p:cNvPr id="4" name="Espace réservé de la date 3"/>
          <p:cNvSpPr>
            <a:spLocks noGrp="1"/>
          </p:cNvSpPr>
          <p:nvPr>
            <p:ph type="dt" sz="half" idx="10"/>
          </p:nvPr>
        </p:nvSpPr>
        <p:spPr>
          <a:xfrm>
            <a:off x="609600" y="6356351"/>
            <a:ext cx="2844800" cy="365125"/>
          </a:xfrm>
          <a:prstGeom prst="rect">
            <a:avLst/>
          </a:prstGeom>
        </p:spPr>
        <p:txBody>
          <a:bodyPr/>
          <a:lstStyle/>
          <a:p>
            <a:endParaRPr lang="fr-F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a:lstStyle/>
          <a:p>
            <a:r>
              <a:rPr lang="fr-FR"/>
              <a:t>Ag du 26 septembre 2017</a:t>
            </a:r>
          </a:p>
        </p:txBody>
      </p:sp>
      <p:sp>
        <p:nvSpPr>
          <p:cNvPr id="6" name="Espace réservé du numéro de diapositive 5"/>
          <p:cNvSpPr>
            <a:spLocks noGrp="1"/>
          </p:cNvSpPr>
          <p:nvPr>
            <p:ph type="sldNum" sz="quarter" idx="12"/>
          </p:nvPr>
        </p:nvSpPr>
        <p:spPr>
          <a:xfrm>
            <a:off x="8737600" y="6356351"/>
            <a:ext cx="2844800" cy="365125"/>
          </a:xfrm>
          <a:prstGeom prst="rect">
            <a:avLst/>
          </a:prstGeom>
        </p:spPr>
        <p:txBody>
          <a:bodyPr/>
          <a:lstStyle/>
          <a:p>
            <a:fld id="{C53B87F7-20F1-4478-890F-9B77A357119B}" type="slidenum">
              <a:rPr lang="fr-FR" smtClean="0"/>
              <a:pPr/>
              <a:t>‹N°›</a:t>
            </a:fld>
            <a:endParaRPr lang="fr-F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1143000"/>
          </a:xfrm>
          <a:prstGeom prst="rect">
            <a:avLst/>
          </a:prstGeom>
        </p:spPr>
        <p:txBody>
          <a:bodyPr/>
          <a:lstStyle/>
          <a:p>
            <a:r>
              <a:rPr lang="fr-FR"/>
              <a:t>Cliquez pour modifier le style du titre</a:t>
            </a:r>
          </a:p>
        </p:txBody>
      </p:sp>
      <p:sp>
        <p:nvSpPr>
          <p:cNvPr id="3" name="Espace réservé du contenu 2"/>
          <p:cNvSpPr>
            <a:spLocks noGrp="1"/>
          </p:cNvSpPr>
          <p:nvPr>
            <p:ph idx="1"/>
          </p:nvPr>
        </p:nvSpPr>
        <p:spPr>
          <a:xfrm>
            <a:off x="609600" y="1600202"/>
            <a:ext cx="10972800" cy="4525963"/>
          </a:xfrm>
          <a:prstGeom prst="rect">
            <a:avLst/>
          </a:prstGeo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609600" y="6356351"/>
            <a:ext cx="2844800" cy="365125"/>
          </a:xfrm>
          <a:prstGeom prst="rect">
            <a:avLst/>
          </a:prstGeom>
        </p:spPr>
        <p:txBody>
          <a:bodyPr/>
          <a:lstStyle/>
          <a:p>
            <a:endParaRPr lang="fr-F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a:lstStyle/>
          <a:p>
            <a:r>
              <a:rPr lang="fr-FR"/>
              <a:t>Ag du 26 septembre 2017</a:t>
            </a:r>
          </a:p>
        </p:txBody>
      </p:sp>
      <p:sp>
        <p:nvSpPr>
          <p:cNvPr id="6" name="Espace réservé du numéro de diapositive 5"/>
          <p:cNvSpPr>
            <a:spLocks noGrp="1"/>
          </p:cNvSpPr>
          <p:nvPr>
            <p:ph type="sldNum" sz="quarter" idx="12"/>
          </p:nvPr>
        </p:nvSpPr>
        <p:spPr>
          <a:xfrm>
            <a:off x="8737600" y="6356351"/>
            <a:ext cx="2844800" cy="365125"/>
          </a:xfrm>
          <a:prstGeom prst="rect">
            <a:avLst/>
          </a:prstGeom>
        </p:spPr>
        <p:txBody>
          <a:bodyPr/>
          <a:lstStyle/>
          <a:p>
            <a:fld id="{C53B87F7-20F1-4478-890F-9B77A357119B}" type="slidenum">
              <a:rPr lang="fr-FR" smtClean="0"/>
              <a:pPr/>
              <a:t>‹N°›</a:t>
            </a:fld>
            <a:endParaRPr lang="fr-F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0"/>
            <a:ext cx="10363200" cy="1362075"/>
          </a:xfrm>
          <a:prstGeom prst="rect">
            <a:avLst/>
          </a:prstGeom>
        </p:spPr>
        <p:txBody>
          <a:bodyPr anchor="t"/>
          <a:lstStyle>
            <a:lvl1pPr algn="l">
              <a:defRPr sz="3000" b="1" cap="all"/>
            </a:lvl1pPr>
          </a:lstStyle>
          <a:p>
            <a:r>
              <a:rPr lang="fr-FR"/>
              <a:t>Cliquez pour modifier le style du titre</a:t>
            </a:r>
          </a:p>
        </p:txBody>
      </p:sp>
      <p:sp>
        <p:nvSpPr>
          <p:cNvPr id="3" name="Espace réservé du texte 2"/>
          <p:cNvSpPr>
            <a:spLocks noGrp="1"/>
          </p:cNvSpPr>
          <p:nvPr>
            <p:ph type="body" idx="1"/>
          </p:nvPr>
        </p:nvSpPr>
        <p:spPr>
          <a:xfrm>
            <a:off x="963084" y="2906713"/>
            <a:ext cx="10363200" cy="1500187"/>
          </a:xfrm>
          <a:prstGeom prst="rect">
            <a:avLst/>
          </a:prstGeom>
        </p:spPr>
        <p:txBody>
          <a:bodyPr anchor="b"/>
          <a:lstStyle>
            <a:lvl1pPr marL="0" indent="0">
              <a:buNone/>
              <a:defRPr sz="1500">
                <a:solidFill>
                  <a:schemeClr val="tx1">
                    <a:tint val="75000"/>
                  </a:schemeClr>
                </a:solidFill>
              </a:defRPr>
            </a:lvl1pPr>
            <a:lvl2pPr marL="342831" indent="0">
              <a:buNone/>
              <a:defRPr sz="1350">
                <a:solidFill>
                  <a:schemeClr val="tx1">
                    <a:tint val="75000"/>
                  </a:schemeClr>
                </a:solidFill>
              </a:defRPr>
            </a:lvl2pPr>
            <a:lvl3pPr marL="685663" indent="0">
              <a:buNone/>
              <a:defRPr sz="1200">
                <a:solidFill>
                  <a:schemeClr val="tx1">
                    <a:tint val="75000"/>
                  </a:schemeClr>
                </a:solidFill>
              </a:defRPr>
            </a:lvl3pPr>
            <a:lvl4pPr marL="1028494" indent="0">
              <a:buNone/>
              <a:defRPr sz="1050">
                <a:solidFill>
                  <a:schemeClr val="tx1">
                    <a:tint val="75000"/>
                  </a:schemeClr>
                </a:solidFill>
              </a:defRPr>
            </a:lvl4pPr>
            <a:lvl5pPr marL="1371326" indent="0">
              <a:buNone/>
              <a:defRPr sz="1050">
                <a:solidFill>
                  <a:schemeClr val="tx1">
                    <a:tint val="75000"/>
                  </a:schemeClr>
                </a:solidFill>
              </a:defRPr>
            </a:lvl5pPr>
            <a:lvl6pPr marL="1714157" indent="0">
              <a:buNone/>
              <a:defRPr sz="1050">
                <a:solidFill>
                  <a:schemeClr val="tx1">
                    <a:tint val="75000"/>
                  </a:schemeClr>
                </a:solidFill>
              </a:defRPr>
            </a:lvl6pPr>
            <a:lvl7pPr marL="2056989" indent="0">
              <a:buNone/>
              <a:defRPr sz="1050">
                <a:solidFill>
                  <a:schemeClr val="tx1">
                    <a:tint val="75000"/>
                  </a:schemeClr>
                </a:solidFill>
              </a:defRPr>
            </a:lvl7pPr>
            <a:lvl8pPr marL="2399820" indent="0">
              <a:buNone/>
              <a:defRPr sz="1050">
                <a:solidFill>
                  <a:schemeClr val="tx1">
                    <a:tint val="75000"/>
                  </a:schemeClr>
                </a:solidFill>
              </a:defRPr>
            </a:lvl8pPr>
            <a:lvl9pPr marL="2742651" indent="0">
              <a:buNone/>
              <a:defRPr sz="105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a:xfrm>
            <a:off x="609600" y="6356351"/>
            <a:ext cx="2844800" cy="365125"/>
          </a:xfrm>
          <a:prstGeom prst="rect">
            <a:avLst/>
          </a:prstGeom>
        </p:spPr>
        <p:txBody>
          <a:bodyPr/>
          <a:lstStyle/>
          <a:p>
            <a:endParaRPr lang="fr-F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a:lstStyle/>
          <a:p>
            <a:r>
              <a:rPr lang="fr-FR"/>
              <a:t>Ag du 26 septembre 2017</a:t>
            </a:r>
          </a:p>
        </p:txBody>
      </p:sp>
      <p:sp>
        <p:nvSpPr>
          <p:cNvPr id="6" name="Espace réservé du numéro de diapositive 5"/>
          <p:cNvSpPr>
            <a:spLocks noGrp="1"/>
          </p:cNvSpPr>
          <p:nvPr>
            <p:ph type="sldNum" sz="quarter" idx="12"/>
          </p:nvPr>
        </p:nvSpPr>
        <p:spPr>
          <a:xfrm>
            <a:off x="8737600" y="6356351"/>
            <a:ext cx="2844800" cy="365125"/>
          </a:xfrm>
          <a:prstGeom prst="rect">
            <a:avLst/>
          </a:prstGeom>
        </p:spPr>
        <p:txBody>
          <a:bodyPr/>
          <a:lstStyle/>
          <a:p>
            <a:fld id="{C53B87F7-20F1-4478-890F-9B77A357119B}" type="slidenum">
              <a:rPr lang="fr-FR" smtClean="0"/>
              <a:pPr/>
              <a:t>‹N°›</a:t>
            </a:fld>
            <a:endParaRPr lang="fr-F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1143000"/>
          </a:xfrm>
          <a:prstGeom prst="rect">
            <a:avLst/>
          </a:prstGeom>
        </p:spPr>
        <p:txBody>
          <a:bodyPr/>
          <a:lstStyle/>
          <a:p>
            <a:r>
              <a:rPr lang="fr-FR"/>
              <a:t>Cliquez pour modifier le style du titre</a:t>
            </a:r>
          </a:p>
        </p:txBody>
      </p:sp>
      <p:sp>
        <p:nvSpPr>
          <p:cNvPr id="3" name="Espace réservé du contenu 2"/>
          <p:cNvSpPr>
            <a:spLocks noGrp="1"/>
          </p:cNvSpPr>
          <p:nvPr>
            <p:ph sz="half" idx="1"/>
          </p:nvPr>
        </p:nvSpPr>
        <p:spPr>
          <a:xfrm>
            <a:off x="609600" y="1600202"/>
            <a:ext cx="53848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2"/>
            <a:ext cx="53848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a:xfrm>
            <a:off x="609600" y="6356351"/>
            <a:ext cx="2844800" cy="365125"/>
          </a:xfrm>
          <a:prstGeom prst="rect">
            <a:avLst/>
          </a:prstGeom>
        </p:spPr>
        <p:txBody>
          <a:bodyPr/>
          <a:lstStyle/>
          <a:p>
            <a:endParaRPr lang="fr-FR"/>
          </a:p>
        </p:txBody>
      </p:sp>
      <p:sp>
        <p:nvSpPr>
          <p:cNvPr id="6" name="Espace réservé du pied de page 5"/>
          <p:cNvSpPr>
            <a:spLocks noGrp="1"/>
          </p:cNvSpPr>
          <p:nvPr>
            <p:ph type="ftr" sz="quarter" idx="11"/>
          </p:nvPr>
        </p:nvSpPr>
        <p:spPr>
          <a:xfrm>
            <a:off x="4165600" y="6356351"/>
            <a:ext cx="3860800" cy="365125"/>
          </a:xfrm>
          <a:prstGeom prst="rect">
            <a:avLst/>
          </a:prstGeom>
        </p:spPr>
        <p:txBody>
          <a:bodyPr/>
          <a:lstStyle/>
          <a:p>
            <a:r>
              <a:rPr lang="fr-FR"/>
              <a:t>Ag du 26 septembre 2017</a:t>
            </a:r>
          </a:p>
        </p:txBody>
      </p:sp>
      <p:sp>
        <p:nvSpPr>
          <p:cNvPr id="7" name="Espace réservé du numéro de diapositive 6"/>
          <p:cNvSpPr>
            <a:spLocks noGrp="1"/>
          </p:cNvSpPr>
          <p:nvPr>
            <p:ph type="sldNum" sz="quarter" idx="12"/>
          </p:nvPr>
        </p:nvSpPr>
        <p:spPr>
          <a:xfrm>
            <a:off x="8737600" y="6356351"/>
            <a:ext cx="2844800" cy="365125"/>
          </a:xfrm>
          <a:prstGeom prst="rect">
            <a:avLst/>
          </a:prstGeom>
        </p:spPr>
        <p:txBody>
          <a:bodyPr/>
          <a:lstStyle/>
          <a:p>
            <a:fld id="{C53B87F7-20F1-4478-890F-9B77A357119B}" type="slidenum">
              <a:rPr lang="fr-FR" smtClean="0"/>
              <a:pPr/>
              <a:t>‹N°›</a:t>
            </a:fld>
            <a:endParaRPr lang="fr-F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1143000"/>
          </a:xfrm>
          <a:prstGeom prst="rect">
            <a:avLst/>
          </a:prstGeom>
        </p:spPr>
        <p:txBody>
          <a:bodyPr/>
          <a:lstStyle>
            <a:lvl1pPr>
              <a:defRPr/>
            </a:lvl1pPr>
          </a:lstStyle>
          <a:p>
            <a:r>
              <a:rPr lang="fr-FR"/>
              <a:t>Cliquez pour modifier le style du titre</a:t>
            </a:r>
          </a:p>
        </p:txBody>
      </p:sp>
      <p:sp>
        <p:nvSpPr>
          <p:cNvPr id="3" name="Espace réservé du texte 2"/>
          <p:cNvSpPr>
            <a:spLocks noGrp="1"/>
          </p:cNvSpPr>
          <p:nvPr>
            <p:ph type="body" idx="1"/>
          </p:nvPr>
        </p:nvSpPr>
        <p:spPr>
          <a:xfrm>
            <a:off x="609600" y="1535113"/>
            <a:ext cx="5386917" cy="639762"/>
          </a:xfrm>
          <a:prstGeom prst="rect">
            <a:avLst/>
          </a:prstGeom>
        </p:spPr>
        <p:txBody>
          <a:bodyPr anchor="b"/>
          <a:lstStyle>
            <a:lvl1pPr marL="0" indent="0">
              <a:buNone/>
              <a:defRPr sz="1800" b="1"/>
            </a:lvl1pPr>
            <a:lvl2pPr marL="342831" indent="0">
              <a:buNone/>
              <a:defRPr sz="1500" b="1"/>
            </a:lvl2pPr>
            <a:lvl3pPr marL="685663" indent="0">
              <a:buNone/>
              <a:defRPr sz="1350" b="1"/>
            </a:lvl3pPr>
            <a:lvl4pPr marL="1028494" indent="0">
              <a:buNone/>
              <a:defRPr sz="1200" b="1"/>
            </a:lvl4pPr>
            <a:lvl5pPr marL="1371326" indent="0">
              <a:buNone/>
              <a:defRPr sz="1200" b="1"/>
            </a:lvl5pPr>
            <a:lvl6pPr marL="1714157" indent="0">
              <a:buNone/>
              <a:defRPr sz="1200" b="1"/>
            </a:lvl6pPr>
            <a:lvl7pPr marL="2056989" indent="0">
              <a:buNone/>
              <a:defRPr sz="1200" b="1"/>
            </a:lvl7pPr>
            <a:lvl8pPr marL="2399820" indent="0">
              <a:buNone/>
              <a:defRPr sz="1200" b="1"/>
            </a:lvl8pPr>
            <a:lvl9pPr marL="2742651" indent="0">
              <a:buNone/>
              <a:defRPr sz="1200" b="1"/>
            </a:lvl9pPr>
          </a:lstStyle>
          <a:p>
            <a:pPr lvl="0"/>
            <a:r>
              <a:rPr lang="fr-FR"/>
              <a:t>Cliquez pour modifier les styles du texte du masque</a:t>
            </a:r>
          </a:p>
        </p:txBody>
      </p:sp>
      <p:sp>
        <p:nvSpPr>
          <p:cNvPr id="4" name="Espace réservé du contenu 3"/>
          <p:cNvSpPr>
            <a:spLocks noGrp="1"/>
          </p:cNvSpPr>
          <p:nvPr>
            <p:ph sz="half" idx="2"/>
          </p:nvPr>
        </p:nvSpPr>
        <p:spPr>
          <a:xfrm>
            <a:off x="609600" y="2174875"/>
            <a:ext cx="5386917"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7" y="1535113"/>
            <a:ext cx="5389034" cy="639762"/>
          </a:xfrm>
          <a:prstGeom prst="rect">
            <a:avLst/>
          </a:prstGeom>
        </p:spPr>
        <p:txBody>
          <a:bodyPr anchor="b"/>
          <a:lstStyle>
            <a:lvl1pPr marL="0" indent="0">
              <a:buNone/>
              <a:defRPr sz="1800" b="1"/>
            </a:lvl1pPr>
            <a:lvl2pPr marL="342831" indent="0">
              <a:buNone/>
              <a:defRPr sz="1500" b="1"/>
            </a:lvl2pPr>
            <a:lvl3pPr marL="685663" indent="0">
              <a:buNone/>
              <a:defRPr sz="1350" b="1"/>
            </a:lvl3pPr>
            <a:lvl4pPr marL="1028494" indent="0">
              <a:buNone/>
              <a:defRPr sz="1200" b="1"/>
            </a:lvl4pPr>
            <a:lvl5pPr marL="1371326" indent="0">
              <a:buNone/>
              <a:defRPr sz="1200" b="1"/>
            </a:lvl5pPr>
            <a:lvl6pPr marL="1714157" indent="0">
              <a:buNone/>
              <a:defRPr sz="1200" b="1"/>
            </a:lvl6pPr>
            <a:lvl7pPr marL="2056989" indent="0">
              <a:buNone/>
              <a:defRPr sz="1200" b="1"/>
            </a:lvl7pPr>
            <a:lvl8pPr marL="2399820" indent="0">
              <a:buNone/>
              <a:defRPr sz="1200" b="1"/>
            </a:lvl8pPr>
            <a:lvl9pPr marL="2742651" indent="0">
              <a:buNone/>
              <a:defRPr sz="1200" b="1"/>
            </a:lvl9pPr>
          </a:lstStyle>
          <a:p>
            <a:pPr lvl="0"/>
            <a:r>
              <a:rPr lang="fr-FR"/>
              <a:t>Cliquez pour modifier les styles du texte du masque</a:t>
            </a:r>
          </a:p>
        </p:txBody>
      </p:sp>
      <p:sp>
        <p:nvSpPr>
          <p:cNvPr id="6" name="Espace réservé du contenu 5"/>
          <p:cNvSpPr>
            <a:spLocks noGrp="1"/>
          </p:cNvSpPr>
          <p:nvPr>
            <p:ph sz="quarter" idx="4"/>
          </p:nvPr>
        </p:nvSpPr>
        <p:spPr>
          <a:xfrm>
            <a:off x="6193367" y="2174875"/>
            <a:ext cx="5389034"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a:xfrm>
            <a:off x="609600" y="6356351"/>
            <a:ext cx="2844800" cy="365125"/>
          </a:xfrm>
          <a:prstGeom prst="rect">
            <a:avLst/>
          </a:prstGeom>
        </p:spPr>
        <p:txBody>
          <a:bodyPr/>
          <a:lstStyle/>
          <a:p>
            <a:endParaRPr lang="fr-FR"/>
          </a:p>
        </p:txBody>
      </p:sp>
      <p:sp>
        <p:nvSpPr>
          <p:cNvPr id="8" name="Espace réservé du pied de page 7"/>
          <p:cNvSpPr>
            <a:spLocks noGrp="1"/>
          </p:cNvSpPr>
          <p:nvPr>
            <p:ph type="ftr" sz="quarter" idx="11"/>
          </p:nvPr>
        </p:nvSpPr>
        <p:spPr>
          <a:xfrm>
            <a:off x="4165600" y="6356351"/>
            <a:ext cx="3860800" cy="365125"/>
          </a:xfrm>
          <a:prstGeom prst="rect">
            <a:avLst/>
          </a:prstGeom>
        </p:spPr>
        <p:txBody>
          <a:bodyPr/>
          <a:lstStyle/>
          <a:p>
            <a:r>
              <a:rPr lang="fr-FR"/>
              <a:t>Ag du 26 septembre 2017</a:t>
            </a:r>
          </a:p>
        </p:txBody>
      </p:sp>
      <p:sp>
        <p:nvSpPr>
          <p:cNvPr id="9" name="Espace réservé du numéro de diapositive 8"/>
          <p:cNvSpPr>
            <a:spLocks noGrp="1"/>
          </p:cNvSpPr>
          <p:nvPr>
            <p:ph type="sldNum" sz="quarter" idx="12"/>
          </p:nvPr>
        </p:nvSpPr>
        <p:spPr>
          <a:xfrm>
            <a:off x="8737600" y="6356351"/>
            <a:ext cx="2844800" cy="365125"/>
          </a:xfrm>
          <a:prstGeom prst="rect">
            <a:avLst/>
          </a:prstGeom>
        </p:spPr>
        <p:txBody>
          <a:bodyPr/>
          <a:lstStyle/>
          <a:p>
            <a:fld id="{C53B87F7-20F1-4478-890F-9B77A357119B}" type="slidenum">
              <a:rPr lang="fr-FR" smtClean="0"/>
              <a:pPr/>
              <a:t>‹N°›</a:t>
            </a:fld>
            <a:endParaRPr lang="fr-F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1143000"/>
          </a:xfrm>
          <a:prstGeom prst="rect">
            <a:avLst/>
          </a:prstGeom>
        </p:spPr>
        <p:txBody>
          <a:bodyPr/>
          <a:lstStyle/>
          <a:p>
            <a:r>
              <a:rPr lang="fr-FR"/>
              <a:t>Cliquez pour modifier le style du titre</a:t>
            </a:r>
          </a:p>
        </p:txBody>
      </p:sp>
      <p:sp>
        <p:nvSpPr>
          <p:cNvPr id="3" name="Espace réservé de la date 2"/>
          <p:cNvSpPr>
            <a:spLocks noGrp="1"/>
          </p:cNvSpPr>
          <p:nvPr>
            <p:ph type="dt" sz="half" idx="10"/>
          </p:nvPr>
        </p:nvSpPr>
        <p:spPr>
          <a:xfrm>
            <a:off x="609600" y="6356351"/>
            <a:ext cx="2844800" cy="365125"/>
          </a:xfrm>
          <a:prstGeom prst="rect">
            <a:avLst/>
          </a:prstGeom>
        </p:spPr>
        <p:txBody>
          <a:bodyPr/>
          <a:lstStyle/>
          <a:p>
            <a:endParaRPr lang="fr-FR"/>
          </a:p>
        </p:txBody>
      </p:sp>
      <p:sp>
        <p:nvSpPr>
          <p:cNvPr id="4" name="Espace réservé du pied de page 3"/>
          <p:cNvSpPr>
            <a:spLocks noGrp="1"/>
          </p:cNvSpPr>
          <p:nvPr>
            <p:ph type="ftr" sz="quarter" idx="11"/>
          </p:nvPr>
        </p:nvSpPr>
        <p:spPr>
          <a:xfrm>
            <a:off x="4165600" y="6356351"/>
            <a:ext cx="3860800" cy="365125"/>
          </a:xfrm>
          <a:prstGeom prst="rect">
            <a:avLst/>
          </a:prstGeom>
        </p:spPr>
        <p:txBody>
          <a:bodyPr/>
          <a:lstStyle/>
          <a:p>
            <a:r>
              <a:rPr lang="fr-FR"/>
              <a:t>Ag du 26 septembre 2017</a:t>
            </a:r>
          </a:p>
        </p:txBody>
      </p:sp>
      <p:sp>
        <p:nvSpPr>
          <p:cNvPr id="5" name="Espace réservé du numéro de diapositive 4"/>
          <p:cNvSpPr>
            <a:spLocks noGrp="1"/>
          </p:cNvSpPr>
          <p:nvPr>
            <p:ph type="sldNum" sz="quarter" idx="12"/>
          </p:nvPr>
        </p:nvSpPr>
        <p:spPr>
          <a:xfrm>
            <a:off x="8737600" y="6356351"/>
            <a:ext cx="2844800" cy="365125"/>
          </a:xfrm>
          <a:prstGeom prst="rect">
            <a:avLst/>
          </a:prstGeom>
        </p:spPr>
        <p:txBody>
          <a:bodyPr/>
          <a:lstStyle/>
          <a:p>
            <a:fld id="{C53B87F7-20F1-4478-890F-9B77A357119B}" type="slidenum">
              <a:rPr lang="fr-FR" smtClean="0"/>
              <a:pPr/>
              <a:t>‹N°›</a:t>
            </a:fld>
            <a:endParaRPr lang="fr-F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a:xfrm>
            <a:off x="4047772" y="6492876"/>
            <a:ext cx="3860800" cy="365125"/>
          </a:xfrm>
          <a:prstGeom prst="rect">
            <a:avLst/>
          </a:prstGeom>
        </p:spPr>
        <p:txBody>
          <a:bodyPr/>
          <a:lstStyle>
            <a:lvl1pPr>
              <a:defRPr sz="800">
                <a:solidFill>
                  <a:schemeClr val="bg1"/>
                </a:solidFill>
              </a:defRPr>
            </a:lvl1pPr>
          </a:lstStyle>
          <a:p>
            <a:r>
              <a:rPr lang="fr-FR"/>
              <a:t>AG du 17 décembre 2019</a:t>
            </a:r>
          </a:p>
        </p:txBody>
      </p:sp>
      <p:sp>
        <p:nvSpPr>
          <p:cNvPr id="4" name="Espace réservé du numéro de diapositive 3"/>
          <p:cNvSpPr>
            <a:spLocks noGrp="1"/>
          </p:cNvSpPr>
          <p:nvPr>
            <p:ph type="sldNum" sz="quarter" idx="12"/>
          </p:nvPr>
        </p:nvSpPr>
        <p:spPr>
          <a:xfrm>
            <a:off x="8705719" y="6492876"/>
            <a:ext cx="2844800" cy="365125"/>
          </a:xfrm>
          <a:prstGeom prst="rect">
            <a:avLst/>
          </a:prstGeom>
        </p:spPr>
        <p:txBody>
          <a:bodyPr/>
          <a:lstStyle/>
          <a:p>
            <a:fld id="{C53B87F7-20F1-4478-890F-9B77A357119B}" type="slidenum">
              <a:rPr lang="fr-FR" smtClean="0"/>
              <a:pPr/>
              <a:t>‹N°›</a:t>
            </a:fld>
            <a:endParaRPr lang="fr-F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a:prstGeom prst="rect">
            <a:avLst/>
          </a:prstGeom>
        </p:spPr>
        <p:txBody>
          <a:bodyPr anchor="b"/>
          <a:lstStyle>
            <a:lvl1pPr algn="l">
              <a:defRPr sz="1500" b="1"/>
            </a:lvl1pPr>
          </a:lstStyle>
          <a:p>
            <a:r>
              <a:rPr lang="fr-FR"/>
              <a:t>Cliquez pour modifier le style du titre</a:t>
            </a:r>
          </a:p>
        </p:txBody>
      </p:sp>
      <p:sp>
        <p:nvSpPr>
          <p:cNvPr id="3" name="Espace réservé du contenu 2"/>
          <p:cNvSpPr>
            <a:spLocks noGrp="1"/>
          </p:cNvSpPr>
          <p:nvPr>
            <p:ph idx="1"/>
          </p:nvPr>
        </p:nvSpPr>
        <p:spPr>
          <a:xfrm>
            <a:off x="4766735" y="273052"/>
            <a:ext cx="6815667"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2"/>
            <a:ext cx="4011084" cy="4691063"/>
          </a:xfrm>
          <a:prstGeom prst="rect">
            <a:avLst/>
          </a:prstGeom>
        </p:spPr>
        <p:txBody>
          <a:bodyPr/>
          <a:lstStyle>
            <a:lvl1pPr marL="0" indent="0">
              <a:buNone/>
              <a:defRPr sz="1050"/>
            </a:lvl1pPr>
            <a:lvl2pPr marL="342831" indent="0">
              <a:buNone/>
              <a:defRPr sz="900"/>
            </a:lvl2pPr>
            <a:lvl3pPr marL="685663" indent="0">
              <a:buNone/>
              <a:defRPr sz="750"/>
            </a:lvl3pPr>
            <a:lvl4pPr marL="1028494" indent="0">
              <a:buNone/>
              <a:defRPr sz="675"/>
            </a:lvl4pPr>
            <a:lvl5pPr marL="1371326" indent="0">
              <a:buNone/>
              <a:defRPr sz="675"/>
            </a:lvl5pPr>
            <a:lvl6pPr marL="1714157" indent="0">
              <a:buNone/>
              <a:defRPr sz="675"/>
            </a:lvl6pPr>
            <a:lvl7pPr marL="2056989" indent="0">
              <a:buNone/>
              <a:defRPr sz="675"/>
            </a:lvl7pPr>
            <a:lvl8pPr marL="2399820" indent="0">
              <a:buNone/>
              <a:defRPr sz="675"/>
            </a:lvl8pPr>
            <a:lvl9pPr marL="2742651" indent="0">
              <a:buNone/>
              <a:defRPr sz="675"/>
            </a:lvl9pPr>
          </a:lstStyle>
          <a:p>
            <a:pPr lvl="0"/>
            <a:r>
              <a:rPr lang="fr-FR"/>
              <a:t>Cliquez pour modifier les styles du texte du masque</a:t>
            </a:r>
          </a:p>
        </p:txBody>
      </p:sp>
      <p:sp>
        <p:nvSpPr>
          <p:cNvPr id="5" name="Espace réservé de la date 4"/>
          <p:cNvSpPr>
            <a:spLocks noGrp="1"/>
          </p:cNvSpPr>
          <p:nvPr>
            <p:ph type="dt" sz="half" idx="10"/>
          </p:nvPr>
        </p:nvSpPr>
        <p:spPr>
          <a:xfrm>
            <a:off x="609600" y="6356351"/>
            <a:ext cx="2844800" cy="365125"/>
          </a:xfrm>
          <a:prstGeom prst="rect">
            <a:avLst/>
          </a:prstGeom>
        </p:spPr>
        <p:txBody>
          <a:bodyPr/>
          <a:lstStyle/>
          <a:p>
            <a:endParaRPr lang="fr-FR"/>
          </a:p>
        </p:txBody>
      </p:sp>
      <p:sp>
        <p:nvSpPr>
          <p:cNvPr id="6" name="Espace réservé du pied de page 5"/>
          <p:cNvSpPr>
            <a:spLocks noGrp="1"/>
          </p:cNvSpPr>
          <p:nvPr>
            <p:ph type="ftr" sz="quarter" idx="11"/>
          </p:nvPr>
        </p:nvSpPr>
        <p:spPr>
          <a:xfrm>
            <a:off x="4165600" y="6356351"/>
            <a:ext cx="3860800" cy="365125"/>
          </a:xfrm>
          <a:prstGeom prst="rect">
            <a:avLst/>
          </a:prstGeom>
        </p:spPr>
        <p:txBody>
          <a:bodyPr/>
          <a:lstStyle/>
          <a:p>
            <a:r>
              <a:rPr lang="fr-FR"/>
              <a:t>Ag du 26 septembre 2017</a:t>
            </a:r>
          </a:p>
        </p:txBody>
      </p:sp>
      <p:sp>
        <p:nvSpPr>
          <p:cNvPr id="7" name="Espace réservé du numéro de diapositive 6"/>
          <p:cNvSpPr>
            <a:spLocks noGrp="1"/>
          </p:cNvSpPr>
          <p:nvPr>
            <p:ph type="sldNum" sz="quarter" idx="12"/>
          </p:nvPr>
        </p:nvSpPr>
        <p:spPr>
          <a:xfrm>
            <a:off x="8737600" y="6356351"/>
            <a:ext cx="2844800" cy="365125"/>
          </a:xfrm>
          <a:prstGeom prst="rect">
            <a:avLst/>
          </a:prstGeom>
        </p:spPr>
        <p:txBody>
          <a:bodyPr/>
          <a:lstStyle/>
          <a:p>
            <a:fld id="{C53B87F7-20F1-4478-890F-9B77A357119B}" type="slidenum">
              <a:rPr lang="fr-FR" smtClean="0"/>
              <a:pPr/>
              <a:t>‹N°›</a:t>
            </a:fld>
            <a:endParaRPr lang="fr-F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a:prstGeom prst="rect">
            <a:avLst/>
          </a:prstGeom>
        </p:spPr>
        <p:txBody>
          <a:bodyPr anchor="b"/>
          <a:lstStyle>
            <a:lvl1pPr algn="l">
              <a:defRPr sz="1500" b="1"/>
            </a:lvl1pPr>
          </a:lstStyle>
          <a:p>
            <a:r>
              <a:rPr lang="fr-FR"/>
              <a:t>Cliquez pour modifier le style du titre</a:t>
            </a:r>
          </a:p>
        </p:txBody>
      </p:sp>
      <p:sp>
        <p:nvSpPr>
          <p:cNvPr id="3" name="Espace réservé pour une image  2"/>
          <p:cNvSpPr>
            <a:spLocks noGrp="1"/>
          </p:cNvSpPr>
          <p:nvPr>
            <p:ph type="pic" idx="1"/>
          </p:nvPr>
        </p:nvSpPr>
        <p:spPr>
          <a:xfrm>
            <a:off x="2389717" y="612775"/>
            <a:ext cx="7315200" cy="4114800"/>
          </a:xfrm>
          <a:prstGeom prst="rect">
            <a:avLst/>
          </a:prstGeom>
        </p:spPr>
        <p:txBody>
          <a:bodyPr/>
          <a:lstStyle>
            <a:lvl1pPr marL="0" indent="0">
              <a:buNone/>
              <a:defRPr sz="2400"/>
            </a:lvl1pPr>
            <a:lvl2pPr marL="342831" indent="0">
              <a:buNone/>
              <a:defRPr sz="2100"/>
            </a:lvl2pPr>
            <a:lvl3pPr marL="685663" indent="0">
              <a:buNone/>
              <a:defRPr sz="1800"/>
            </a:lvl3pPr>
            <a:lvl4pPr marL="1028494" indent="0">
              <a:buNone/>
              <a:defRPr sz="1500"/>
            </a:lvl4pPr>
            <a:lvl5pPr marL="1371326" indent="0">
              <a:buNone/>
              <a:defRPr sz="1500"/>
            </a:lvl5pPr>
            <a:lvl6pPr marL="1714157" indent="0">
              <a:buNone/>
              <a:defRPr sz="1500"/>
            </a:lvl6pPr>
            <a:lvl7pPr marL="2056989" indent="0">
              <a:buNone/>
              <a:defRPr sz="1500"/>
            </a:lvl7pPr>
            <a:lvl8pPr marL="2399820" indent="0">
              <a:buNone/>
              <a:defRPr sz="1500"/>
            </a:lvl8pPr>
            <a:lvl9pPr marL="2742651" indent="0">
              <a:buNone/>
              <a:defRPr sz="1500"/>
            </a:lvl9pPr>
          </a:lstStyle>
          <a:p>
            <a:endParaRPr lang="fr-FR"/>
          </a:p>
        </p:txBody>
      </p:sp>
      <p:sp>
        <p:nvSpPr>
          <p:cNvPr id="4" name="Espace réservé du texte 3"/>
          <p:cNvSpPr>
            <a:spLocks noGrp="1"/>
          </p:cNvSpPr>
          <p:nvPr>
            <p:ph type="body" sz="half" idx="2"/>
          </p:nvPr>
        </p:nvSpPr>
        <p:spPr>
          <a:xfrm>
            <a:off x="2389717" y="5367338"/>
            <a:ext cx="7315200" cy="804862"/>
          </a:xfrm>
          <a:prstGeom prst="rect">
            <a:avLst/>
          </a:prstGeom>
        </p:spPr>
        <p:txBody>
          <a:bodyPr/>
          <a:lstStyle>
            <a:lvl1pPr marL="0" indent="0">
              <a:buNone/>
              <a:defRPr sz="1050"/>
            </a:lvl1pPr>
            <a:lvl2pPr marL="342831" indent="0">
              <a:buNone/>
              <a:defRPr sz="900"/>
            </a:lvl2pPr>
            <a:lvl3pPr marL="685663" indent="0">
              <a:buNone/>
              <a:defRPr sz="750"/>
            </a:lvl3pPr>
            <a:lvl4pPr marL="1028494" indent="0">
              <a:buNone/>
              <a:defRPr sz="675"/>
            </a:lvl4pPr>
            <a:lvl5pPr marL="1371326" indent="0">
              <a:buNone/>
              <a:defRPr sz="675"/>
            </a:lvl5pPr>
            <a:lvl6pPr marL="1714157" indent="0">
              <a:buNone/>
              <a:defRPr sz="675"/>
            </a:lvl6pPr>
            <a:lvl7pPr marL="2056989" indent="0">
              <a:buNone/>
              <a:defRPr sz="675"/>
            </a:lvl7pPr>
            <a:lvl8pPr marL="2399820" indent="0">
              <a:buNone/>
              <a:defRPr sz="675"/>
            </a:lvl8pPr>
            <a:lvl9pPr marL="2742651" indent="0">
              <a:buNone/>
              <a:defRPr sz="675"/>
            </a:lvl9pPr>
          </a:lstStyle>
          <a:p>
            <a:pPr lvl="0"/>
            <a:r>
              <a:rPr lang="fr-FR"/>
              <a:t>Cliquez pour modifier les styles du texte du masque</a:t>
            </a:r>
          </a:p>
        </p:txBody>
      </p:sp>
      <p:sp>
        <p:nvSpPr>
          <p:cNvPr id="5" name="Espace réservé de la date 4"/>
          <p:cNvSpPr>
            <a:spLocks noGrp="1"/>
          </p:cNvSpPr>
          <p:nvPr>
            <p:ph type="dt" sz="half" idx="10"/>
          </p:nvPr>
        </p:nvSpPr>
        <p:spPr>
          <a:xfrm>
            <a:off x="609600" y="6356351"/>
            <a:ext cx="2844800" cy="365125"/>
          </a:xfrm>
          <a:prstGeom prst="rect">
            <a:avLst/>
          </a:prstGeom>
        </p:spPr>
        <p:txBody>
          <a:bodyPr/>
          <a:lstStyle/>
          <a:p>
            <a:endParaRPr lang="fr-FR"/>
          </a:p>
        </p:txBody>
      </p:sp>
      <p:sp>
        <p:nvSpPr>
          <p:cNvPr id="6" name="Espace réservé du pied de page 5"/>
          <p:cNvSpPr>
            <a:spLocks noGrp="1"/>
          </p:cNvSpPr>
          <p:nvPr>
            <p:ph type="ftr" sz="quarter" idx="11"/>
          </p:nvPr>
        </p:nvSpPr>
        <p:spPr>
          <a:xfrm>
            <a:off x="4165600" y="6356351"/>
            <a:ext cx="3860800" cy="365125"/>
          </a:xfrm>
          <a:prstGeom prst="rect">
            <a:avLst/>
          </a:prstGeom>
        </p:spPr>
        <p:txBody>
          <a:bodyPr/>
          <a:lstStyle/>
          <a:p>
            <a:r>
              <a:rPr lang="fr-FR"/>
              <a:t>Ag du 26 septembre 2017</a:t>
            </a:r>
          </a:p>
        </p:txBody>
      </p:sp>
      <p:sp>
        <p:nvSpPr>
          <p:cNvPr id="7" name="Espace réservé du numéro de diapositive 6"/>
          <p:cNvSpPr>
            <a:spLocks noGrp="1"/>
          </p:cNvSpPr>
          <p:nvPr>
            <p:ph type="sldNum" sz="quarter" idx="12"/>
          </p:nvPr>
        </p:nvSpPr>
        <p:spPr>
          <a:xfrm>
            <a:off x="8737600" y="6356351"/>
            <a:ext cx="2844800" cy="365125"/>
          </a:xfrm>
          <a:prstGeom prst="rect">
            <a:avLst/>
          </a:prstGeom>
        </p:spPr>
        <p:txBody>
          <a:bodyPr/>
          <a:lstStyle/>
          <a:p>
            <a:fld id="{C53B87F7-20F1-4478-890F-9B77A357119B}" type="slidenum">
              <a:rPr lang="fr-FR" smtClean="0"/>
              <a:pPr/>
              <a:t>‹N°›</a:t>
            </a:fld>
            <a:endParaRPr lang="fr-F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1143000"/>
          </a:xfrm>
          <a:prstGeom prst="rect">
            <a:avLst/>
          </a:prstGeom>
        </p:spPr>
        <p:txBody>
          <a:bodyPr/>
          <a:lstStyle/>
          <a:p>
            <a:r>
              <a:rPr lang="fr-FR"/>
              <a:t>Cliquez pour modifier le style du titre</a:t>
            </a:r>
          </a:p>
        </p:txBody>
      </p:sp>
      <p:sp>
        <p:nvSpPr>
          <p:cNvPr id="3" name="Espace réservé du texte vertical 2"/>
          <p:cNvSpPr>
            <a:spLocks noGrp="1"/>
          </p:cNvSpPr>
          <p:nvPr>
            <p:ph type="body" orient="vert" idx="1"/>
          </p:nvPr>
        </p:nvSpPr>
        <p:spPr>
          <a:xfrm>
            <a:off x="609600" y="1600202"/>
            <a:ext cx="10972800" cy="4525963"/>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609600" y="6356351"/>
            <a:ext cx="2844800" cy="365125"/>
          </a:xfrm>
          <a:prstGeom prst="rect">
            <a:avLst/>
          </a:prstGeom>
        </p:spPr>
        <p:txBody>
          <a:bodyPr/>
          <a:lstStyle/>
          <a:p>
            <a:endParaRPr lang="fr-FR"/>
          </a:p>
        </p:txBody>
      </p:sp>
      <p:sp>
        <p:nvSpPr>
          <p:cNvPr id="6" name="Espace réservé du numéro de diapositive 5"/>
          <p:cNvSpPr>
            <a:spLocks noGrp="1"/>
          </p:cNvSpPr>
          <p:nvPr>
            <p:ph type="sldNum" sz="quarter" idx="12"/>
          </p:nvPr>
        </p:nvSpPr>
        <p:spPr>
          <a:xfrm>
            <a:off x="8737600" y="6356351"/>
            <a:ext cx="2844800" cy="365125"/>
          </a:xfrm>
          <a:prstGeom prst="rect">
            <a:avLst/>
          </a:prstGeom>
        </p:spPr>
        <p:txBody>
          <a:bodyPr/>
          <a:lstStyle/>
          <a:p>
            <a:fld id="{C53B87F7-20F1-4478-890F-9B77A357119B}" type="slidenum">
              <a:rPr lang="fr-FR" smtClean="0"/>
              <a:pPr/>
              <a:t>‹N°›</a:t>
            </a:fld>
            <a:endParaRPr lang="fr-F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a:prstGeom prst="rect">
            <a:avLst/>
          </a:prstGeom>
        </p:spPr>
        <p:txBody>
          <a:bodyPr vert="eaVert"/>
          <a:lstStyle/>
          <a:p>
            <a:r>
              <a:rPr lang="fr-FR"/>
              <a:t>Cliquez pour modifier le style du titre</a:t>
            </a:r>
          </a:p>
        </p:txBody>
      </p:sp>
      <p:sp>
        <p:nvSpPr>
          <p:cNvPr id="3" name="Espace réservé du texte vertical 2"/>
          <p:cNvSpPr>
            <a:spLocks noGrp="1"/>
          </p:cNvSpPr>
          <p:nvPr>
            <p:ph type="body" orient="vert" idx="1"/>
          </p:nvPr>
        </p:nvSpPr>
        <p:spPr>
          <a:xfrm>
            <a:off x="609600" y="274639"/>
            <a:ext cx="8026400" cy="5851525"/>
          </a:xfrm>
          <a:prstGeom prst="rect">
            <a:avLst/>
          </a:prstGeo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a:xfrm>
            <a:off x="609600" y="6356351"/>
            <a:ext cx="2844800" cy="365125"/>
          </a:xfrm>
          <a:prstGeom prst="rect">
            <a:avLst/>
          </a:prstGeom>
        </p:spPr>
        <p:txBody>
          <a:bodyPr/>
          <a:lstStyle/>
          <a:p>
            <a:endParaRPr lang="fr-FR"/>
          </a:p>
        </p:txBody>
      </p:sp>
      <p:sp>
        <p:nvSpPr>
          <p:cNvPr id="5" name="Espace réservé du pied de page 4"/>
          <p:cNvSpPr>
            <a:spLocks noGrp="1"/>
          </p:cNvSpPr>
          <p:nvPr>
            <p:ph type="ftr" sz="quarter" idx="11"/>
          </p:nvPr>
        </p:nvSpPr>
        <p:spPr>
          <a:xfrm>
            <a:off x="4165600" y="6356351"/>
            <a:ext cx="3860800" cy="365125"/>
          </a:xfrm>
          <a:prstGeom prst="rect">
            <a:avLst/>
          </a:prstGeom>
        </p:spPr>
        <p:txBody>
          <a:bodyPr/>
          <a:lstStyle/>
          <a:p>
            <a:r>
              <a:rPr lang="fr-FR"/>
              <a:t>Ag du 26 septembre 2017</a:t>
            </a:r>
          </a:p>
        </p:txBody>
      </p:sp>
      <p:sp>
        <p:nvSpPr>
          <p:cNvPr id="6" name="Espace réservé du numéro de diapositive 5"/>
          <p:cNvSpPr>
            <a:spLocks noGrp="1"/>
          </p:cNvSpPr>
          <p:nvPr>
            <p:ph type="sldNum" sz="quarter" idx="12"/>
          </p:nvPr>
        </p:nvSpPr>
        <p:spPr>
          <a:xfrm>
            <a:off x="8737600" y="6356351"/>
            <a:ext cx="2844800" cy="365125"/>
          </a:xfrm>
          <a:prstGeom prst="rect">
            <a:avLst/>
          </a:prstGeom>
        </p:spPr>
        <p:txBody>
          <a:bodyPr/>
          <a:lstStyle/>
          <a:p>
            <a:fld id="{C53B87F7-20F1-4478-890F-9B77A357119B}" type="slidenum">
              <a:rPr lang="fr-FR" smtClean="0"/>
              <a:pPr/>
              <a:t>‹N°›</a:t>
            </a:fld>
            <a:endParaRPr lang="fr-F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389446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8941B0-F4D5-4460-BCAD-F7E2B41A8257}" type="datetimeFigureOut">
              <a:rPr lang="fr-FR" smtClean="0"/>
              <a:t>05/02/2024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C6CCC6-2BE5-4E42-96A4-D1E8E81A3D8E}" type="slidenum">
              <a:rPr lang="fr-FR" smtClean="0"/>
              <a:t>‹N°›</a:t>
            </a:fld>
            <a:endParaRPr lang="fr-FR"/>
          </a:p>
        </p:txBody>
      </p:sp>
    </p:spTree>
    <p:extLst>
      <p:ext uri="{BB962C8B-B14F-4D97-AF65-F5344CB8AC3E}">
        <p14:creationId xmlns:p14="http://schemas.microsoft.com/office/powerpoint/2010/main" val="3071127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Image 8"/>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612"/>
            <a:ext cx="12192000" cy="811526"/>
          </a:xfrm>
          <a:prstGeom prst="rect">
            <a:avLst/>
          </a:prstGeom>
        </p:spPr>
      </p:pic>
      <p:sp>
        <p:nvSpPr>
          <p:cNvPr id="13" name="Rectangle 12"/>
          <p:cNvSpPr/>
          <p:nvPr/>
        </p:nvSpPr>
        <p:spPr>
          <a:xfrm>
            <a:off x="0" y="6445220"/>
            <a:ext cx="12192000" cy="412781"/>
          </a:xfrm>
          <a:prstGeom prst="rect">
            <a:avLst/>
          </a:prstGeom>
          <a:solidFill>
            <a:srgbClr val="238D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050" b="1">
              <a:latin typeface="Roboto" pitchFamily="2" charset="0"/>
              <a:ea typeface="Roboto" pitchFamily="2" charset="0"/>
            </a:endParaRPr>
          </a:p>
        </p:txBody>
      </p:sp>
      <p:sp>
        <p:nvSpPr>
          <p:cNvPr id="2" name="Espace réservé du pied de page 1">
            <a:extLst>
              <a:ext uri="{FF2B5EF4-FFF2-40B4-BE49-F238E27FC236}">
                <a16:creationId xmlns:a16="http://schemas.microsoft.com/office/drawing/2014/main" id="{6D9D4BCB-9CEC-4737-A090-23985424C3C6}"/>
              </a:ext>
            </a:extLst>
          </p:cNvPr>
          <p:cNvSpPr>
            <a:spLocks noGrp="1"/>
          </p:cNvSpPr>
          <p:nvPr>
            <p:ph type="ftr" sz="quarter" idx="3"/>
          </p:nvPr>
        </p:nvSpPr>
        <p:spPr>
          <a:xfrm>
            <a:off x="4038600" y="6356429"/>
            <a:ext cx="4114800" cy="365068"/>
          </a:xfrm>
          <a:prstGeom prst="rect">
            <a:avLst/>
          </a:prstGeom>
        </p:spPr>
        <p:txBody>
          <a:bodyPr vert="horz" lIns="91440" tIns="45720" rIns="91440" bIns="45720" rtlCol="0" anchor="ctr"/>
          <a:lstStyle>
            <a:lvl1pPr algn="ctr">
              <a:defRPr sz="600">
                <a:solidFill>
                  <a:schemeClr val="tx1">
                    <a:tint val="75000"/>
                  </a:schemeClr>
                </a:solidFill>
              </a:defRPr>
            </a:lvl1pPr>
          </a:lstStyle>
          <a:p>
            <a:endParaRPr lang="fr-FR"/>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hf sldNum="0" hdr="0" dt="0"/>
  <p:txStyles>
    <p:titleStyle>
      <a:lvl1pPr algn="ctr" defTabSz="1028598" rtl="0" eaLnBrk="1" latinLnBrk="0" hangingPunct="1">
        <a:spcBef>
          <a:spcPct val="0"/>
        </a:spcBef>
        <a:buNone/>
        <a:defRPr sz="4950" kern="1200">
          <a:solidFill>
            <a:schemeClr val="tx1"/>
          </a:solidFill>
          <a:latin typeface="+mj-lt"/>
          <a:ea typeface="+mj-ea"/>
          <a:cs typeface="+mj-cs"/>
        </a:defRPr>
      </a:lvl1pPr>
    </p:titleStyle>
    <p:bodyStyle>
      <a:lvl1pPr marL="385724" indent="-385724" algn="l" defTabSz="1028598"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835736" indent="-321436" algn="l" defTabSz="1028598" rtl="0" eaLnBrk="1" latinLnBrk="0" hangingPunct="1">
        <a:spcBef>
          <a:spcPct val="20000"/>
        </a:spcBef>
        <a:buFont typeface="Arial" pitchFamily="34" charset="0"/>
        <a:buChar char="–"/>
        <a:defRPr sz="3150" kern="1200">
          <a:solidFill>
            <a:schemeClr val="tx1"/>
          </a:solidFill>
          <a:latin typeface="+mn-lt"/>
          <a:ea typeface="+mn-ea"/>
          <a:cs typeface="+mn-cs"/>
        </a:defRPr>
      </a:lvl2pPr>
      <a:lvl3pPr marL="1285747" indent="-257149" algn="l" defTabSz="1028598" rtl="0" eaLnBrk="1" latinLnBrk="0" hangingPunct="1">
        <a:spcBef>
          <a:spcPct val="20000"/>
        </a:spcBef>
        <a:buFont typeface="Arial" pitchFamily="34" charset="0"/>
        <a:buChar char="•"/>
        <a:defRPr sz="2700" kern="1200">
          <a:solidFill>
            <a:schemeClr val="tx1"/>
          </a:solidFill>
          <a:latin typeface="+mn-lt"/>
          <a:ea typeface="+mn-ea"/>
          <a:cs typeface="+mn-cs"/>
        </a:defRPr>
      </a:lvl3pPr>
      <a:lvl4pPr marL="1800045" indent="-257149" algn="l" defTabSz="1028598" rtl="0" eaLnBrk="1" latinLnBrk="0" hangingPunct="1">
        <a:spcBef>
          <a:spcPct val="20000"/>
        </a:spcBef>
        <a:buFont typeface="Arial" pitchFamily="34" charset="0"/>
        <a:buChar char="–"/>
        <a:defRPr sz="2250" kern="1200">
          <a:solidFill>
            <a:schemeClr val="tx1"/>
          </a:solidFill>
          <a:latin typeface="+mn-lt"/>
          <a:ea typeface="+mn-ea"/>
          <a:cs typeface="+mn-cs"/>
        </a:defRPr>
      </a:lvl4pPr>
      <a:lvl5pPr marL="2314343" indent="-257149" algn="l" defTabSz="1028598" rtl="0" eaLnBrk="1" latinLnBrk="0" hangingPunct="1">
        <a:spcBef>
          <a:spcPct val="20000"/>
        </a:spcBef>
        <a:buFont typeface="Arial" pitchFamily="34" charset="0"/>
        <a:buChar char="»"/>
        <a:defRPr sz="2250" kern="1200">
          <a:solidFill>
            <a:schemeClr val="tx1"/>
          </a:solidFill>
          <a:latin typeface="+mn-lt"/>
          <a:ea typeface="+mn-ea"/>
          <a:cs typeface="+mn-cs"/>
        </a:defRPr>
      </a:lvl5pPr>
      <a:lvl6pPr marL="2828643" indent="-257149" algn="l" defTabSz="1028598" rtl="0" eaLnBrk="1" latinLnBrk="0" hangingPunct="1">
        <a:spcBef>
          <a:spcPct val="20000"/>
        </a:spcBef>
        <a:buFont typeface="Arial" pitchFamily="34" charset="0"/>
        <a:buChar char="•"/>
        <a:defRPr sz="2250" kern="1200">
          <a:solidFill>
            <a:schemeClr val="tx1"/>
          </a:solidFill>
          <a:latin typeface="+mn-lt"/>
          <a:ea typeface="+mn-ea"/>
          <a:cs typeface="+mn-cs"/>
        </a:defRPr>
      </a:lvl6pPr>
      <a:lvl7pPr marL="3342941" indent="-257149" algn="l" defTabSz="1028598" rtl="0" eaLnBrk="1" latinLnBrk="0" hangingPunct="1">
        <a:spcBef>
          <a:spcPct val="20000"/>
        </a:spcBef>
        <a:buFont typeface="Arial" pitchFamily="34" charset="0"/>
        <a:buChar char="•"/>
        <a:defRPr sz="2250" kern="1200">
          <a:solidFill>
            <a:schemeClr val="tx1"/>
          </a:solidFill>
          <a:latin typeface="+mn-lt"/>
          <a:ea typeface="+mn-ea"/>
          <a:cs typeface="+mn-cs"/>
        </a:defRPr>
      </a:lvl7pPr>
      <a:lvl8pPr marL="3857239" indent="-257149" algn="l" defTabSz="1028598" rtl="0" eaLnBrk="1" latinLnBrk="0" hangingPunct="1">
        <a:spcBef>
          <a:spcPct val="20000"/>
        </a:spcBef>
        <a:buFont typeface="Arial" pitchFamily="34" charset="0"/>
        <a:buChar char="•"/>
        <a:defRPr sz="2250" kern="1200">
          <a:solidFill>
            <a:schemeClr val="tx1"/>
          </a:solidFill>
          <a:latin typeface="+mn-lt"/>
          <a:ea typeface="+mn-ea"/>
          <a:cs typeface="+mn-cs"/>
        </a:defRPr>
      </a:lvl8pPr>
      <a:lvl9pPr marL="4371537" indent="-257149" algn="l" defTabSz="1028598" rtl="0" eaLnBrk="1" latinLnBrk="0" hangingPunct="1">
        <a:spcBef>
          <a:spcPct val="20000"/>
        </a:spcBef>
        <a:buFont typeface="Arial" pitchFamily="34" charset="0"/>
        <a:buChar char="•"/>
        <a:defRPr sz="2250" kern="1200">
          <a:solidFill>
            <a:schemeClr val="tx1"/>
          </a:solidFill>
          <a:latin typeface="+mn-lt"/>
          <a:ea typeface="+mn-ea"/>
          <a:cs typeface="+mn-cs"/>
        </a:defRPr>
      </a:lvl9pPr>
    </p:bodyStyle>
    <p:otherStyle>
      <a:defPPr>
        <a:defRPr lang="fr-FR"/>
      </a:defPPr>
      <a:lvl1pPr marL="0" algn="l" defTabSz="1028598" rtl="0" eaLnBrk="1" latinLnBrk="0" hangingPunct="1">
        <a:defRPr sz="2025" kern="1200">
          <a:solidFill>
            <a:schemeClr val="tx1"/>
          </a:solidFill>
          <a:latin typeface="+mn-lt"/>
          <a:ea typeface="+mn-ea"/>
          <a:cs typeface="+mn-cs"/>
        </a:defRPr>
      </a:lvl1pPr>
      <a:lvl2pPr marL="514298" algn="l" defTabSz="1028598" rtl="0" eaLnBrk="1" latinLnBrk="0" hangingPunct="1">
        <a:defRPr sz="2025" kern="1200">
          <a:solidFill>
            <a:schemeClr val="tx1"/>
          </a:solidFill>
          <a:latin typeface="+mn-lt"/>
          <a:ea typeface="+mn-ea"/>
          <a:cs typeface="+mn-cs"/>
        </a:defRPr>
      </a:lvl2pPr>
      <a:lvl3pPr marL="1028598" algn="l" defTabSz="1028598" rtl="0" eaLnBrk="1" latinLnBrk="0" hangingPunct="1">
        <a:defRPr sz="2025" kern="1200">
          <a:solidFill>
            <a:schemeClr val="tx1"/>
          </a:solidFill>
          <a:latin typeface="+mn-lt"/>
          <a:ea typeface="+mn-ea"/>
          <a:cs typeface="+mn-cs"/>
        </a:defRPr>
      </a:lvl3pPr>
      <a:lvl4pPr marL="1542896" algn="l" defTabSz="1028598" rtl="0" eaLnBrk="1" latinLnBrk="0" hangingPunct="1">
        <a:defRPr sz="2025" kern="1200">
          <a:solidFill>
            <a:schemeClr val="tx1"/>
          </a:solidFill>
          <a:latin typeface="+mn-lt"/>
          <a:ea typeface="+mn-ea"/>
          <a:cs typeface="+mn-cs"/>
        </a:defRPr>
      </a:lvl4pPr>
      <a:lvl5pPr marL="2057194" algn="l" defTabSz="1028598" rtl="0" eaLnBrk="1" latinLnBrk="0" hangingPunct="1">
        <a:defRPr sz="2025" kern="1200">
          <a:solidFill>
            <a:schemeClr val="tx1"/>
          </a:solidFill>
          <a:latin typeface="+mn-lt"/>
          <a:ea typeface="+mn-ea"/>
          <a:cs typeface="+mn-cs"/>
        </a:defRPr>
      </a:lvl5pPr>
      <a:lvl6pPr marL="2571492" algn="l" defTabSz="1028598" rtl="0" eaLnBrk="1" latinLnBrk="0" hangingPunct="1">
        <a:defRPr sz="2025" kern="1200">
          <a:solidFill>
            <a:schemeClr val="tx1"/>
          </a:solidFill>
          <a:latin typeface="+mn-lt"/>
          <a:ea typeface="+mn-ea"/>
          <a:cs typeface="+mn-cs"/>
        </a:defRPr>
      </a:lvl6pPr>
      <a:lvl7pPr marL="3085792" algn="l" defTabSz="1028598" rtl="0" eaLnBrk="1" latinLnBrk="0" hangingPunct="1">
        <a:defRPr sz="2025" kern="1200">
          <a:solidFill>
            <a:schemeClr val="tx1"/>
          </a:solidFill>
          <a:latin typeface="+mn-lt"/>
          <a:ea typeface="+mn-ea"/>
          <a:cs typeface="+mn-cs"/>
        </a:defRPr>
      </a:lvl7pPr>
      <a:lvl8pPr marL="3600090" algn="l" defTabSz="1028598" rtl="0" eaLnBrk="1" latinLnBrk="0" hangingPunct="1">
        <a:defRPr sz="2025" kern="1200">
          <a:solidFill>
            <a:schemeClr val="tx1"/>
          </a:solidFill>
          <a:latin typeface="+mn-lt"/>
          <a:ea typeface="+mn-ea"/>
          <a:cs typeface="+mn-cs"/>
        </a:defRPr>
      </a:lvl8pPr>
      <a:lvl9pPr marL="4114388" algn="l" defTabSz="1028598" rtl="0" eaLnBrk="1" latinLnBrk="0" hangingPunct="1">
        <a:defRPr sz="202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image" Target="../media/image30.png"/></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18.xml"/><Relationship Id="rId4" Type="http://schemas.openxmlformats.org/officeDocument/2006/relationships/image" Target="../media/image15.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5.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18.xml"/><Relationship Id="rId4" Type="http://schemas.openxmlformats.org/officeDocument/2006/relationships/image" Target="../media/image34.png"/></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9.xml"/><Relationship Id="rId1" Type="http://schemas.openxmlformats.org/officeDocument/2006/relationships/slideLayout" Target="../slideLayouts/slideLayout18.xml"/><Relationship Id="rId5" Type="http://schemas.openxmlformats.org/officeDocument/2006/relationships/image" Target="../media/image35.jpeg"/><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png"/><Relationship Id="rId1" Type="http://schemas.openxmlformats.org/officeDocument/2006/relationships/slideLayout" Target="../slideLayouts/slideLayout18.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image" Target="../media/image3.png"/><Relationship Id="rId4" Type="http://schemas.openxmlformats.org/officeDocument/2006/relationships/image" Target="../media/image38.png"/><Relationship Id="rId9" Type="http://schemas.openxmlformats.org/officeDocument/2006/relationships/image" Target="../media/image43.png"/></Relationships>
</file>

<file path=ppt/slides/_rels/slide4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36.png"/><Relationship Id="rId1" Type="http://schemas.openxmlformats.org/officeDocument/2006/relationships/slideLayout" Target="../slideLayouts/slideLayout18.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0.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8" Type="http://schemas.openxmlformats.org/officeDocument/2006/relationships/image" Target="../media/image53.tiff"/><Relationship Id="rId3" Type="http://schemas.openxmlformats.org/officeDocument/2006/relationships/image" Target="../media/image49.png"/><Relationship Id="rId7"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18.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4.xml"/><Relationship Id="rId1" Type="http://schemas.openxmlformats.org/officeDocument/2006/relationships/slideLayout" Target="../slideLayouts/slideLayout18.xml"/><Relationship Id="rId5" Type="http://schemas.openxmlformats.org/officeDocument/2006/relationships/image" Target="../media/image3.png"/><Relationship Id="rId4" Type="http://schemas.openxmlformats.org/officeDocument/2006/relationships/image" Target="../media/image54.jpeg"/></Relationships>
</file>

<file path=ppt/slides/_rels/slide47.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9.png"/><Relationship Id="rId7" Type="http://schemas.openxmlformats.org/officeDocument/2006/relationships/image" Target="../media/image57.png"/><Relationship Id="rId2" Type="http://schemas.openxmlformats.org/officeDocument/2006/relationships/image" Target="../media/image37.png"/><Relationship Id="rId1" Type="http://schemas.openxmlformats.org/officeDocument/2006/relationships/slideLayout" Target="../slideLayouts/slideLayout18.xml"/><Relationship Id="rId6" Type="http://schemas.openxmlformats.org/officeDocument/2006/relationships/image" Target="../media/image56.png"/><Relationship Id="rId5" Type="http://schemas.openxmlformats.org/officeDocument/2006/relationships/image" Target="../media/image55.png"/><Relationship Id="rId10" Type="http://schemas.openxmlformats.org/officeDocument/2006/relationships/image" Target="../media/image3.png"/><Relationship Id="rId4" Type="http://schemas.openxmlformats.org/officeDocument/2006/relationships/image" Target="../media/image40.png"/><Relationship Id="rId9" Type="http://schemas.openxmlformats.org/officeDocument/2006/relationships/image" Target="../media/image59.png"/></Relationships>
</file>

<file path=ppt/slides/_rels/slide48.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61.png"/><Relationship Id="rId18" Type="http://schemas.openxmlformats.org/officeDocument/2006/relationships/image" Target="../media/image66.png"/><Relationship Id="rId3" Type="http://schemas.openxmlformats.org/officeDocument/2006/relationships/image" Target="../media/image36.png"/><Relationship Id="rId21" Type="http://schemas.openxmlformats.org/officeDocument/2006/relationships/image" Target="../media/image69.png"/><Relationship Id="rId7" Type="http://schemas.openxmlformats.org/officeDocument/2006/relationships/image" Target="../media/image56.png"/><Relationship Id="rId12" Type="http://schemas.openxmlformats.org/officeDocument/2006/relationships/image" Target="../media/image60.png"/><Relationship Id="rId17" Type="http://schemas.openxmlformats.org/officeDocument/2006/relationships/image" Target="../media/image65.png"/><Relationship Id="rId2" Type="http://schemas.openxmlformats.org/officeDocument/2006/relationships/notesSlide" Target="../notesSlides/notesSlide45.xml"/><Relationship Id="rId16" Type="http://schemas.openxmlformats.org/officeDocument/2006/relationships/image" Target="../media/image64.png"/><Relationship Id="rId20" Type="http://schemas.openxmlformats.org/officeDocument/2006/relationships/image" Target="../media/image68.png"/><Relationship Id="rId1" Type="http://schemas.openxmlformats.org/officeDocument/2006/relationships/slideLayout" Target="../slideLayouts/slideLayout18.xml"/><Relationship Id="rId6" Type="http://schemas.openxmlformats.org/officeDocument/2006/relationships/image" Target="../media/image59.png"/><Relationship Id="rId11" Type="http://schemas.openxmlformats.org/officeDocument/2006/relationships/image" Target="../media/image46.png"/><Relationship Id="rId5" Type="http://schemas.openxmlformats.org/officeDocument/2006/relationships/image" Target="../media/image48.png"/><Relationship Id="rId15" Type="http://schemas.openxmlformats.org/officeDocument/2006/relationships/image" Target="../media/image63.png"/><Relationship Id="rId10" Type="http://schemas.openxmlformats.org/officeDocument/2006/relationships/image" Target="../media/image45.png"/><Relationship Id="rId19" Type="http://schemas.openxmlformats.org/officeDocument/2006/relationships/image" Target="../media/image67.png"/><Relationship Id="rId4" Type="http://schemas.openxmlformats.org/officeDocument/2006/relationships/image" Target="../media/image47.png"/><Relationship Id="rId9" Type="http://schemas.openxmlformats.org/officeDocument/2006/relationships/image" Target="../media/image44.png"/><Relationship Id="rId14" Type="http://schemas.openxmlformats.org/officeDocument/2006/relationships/image" Target="../media/image62.png"/><Relationship Id="rId22" Type="http://schemas.openxmlformats.org/officeDocument/2006/relationships/image" Target="../media/image70.png"/></Relationships>
</file>

<file path=ppt/slides/_rels/slide49.xml.rels><?xml version="1.0" encoding="UTF-8" standalone="yes"?>
<Relationships xmlns="http://schemas.openxmlformats.org/package/2006/relationships"><Relationship Id="rId3" Type="http://schemas.openxmlformats.org/officeDocument/2006/relationships/hyperlink" Target="mailto:a.demont@urps-mk-idf.org" TargetMode="External"/><Relationship Id="rId7"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18.xml"/><Relationship Id="rId6" Type="http://schemas.openxmlformats.org/officeDocument/2006/relationships/image" Target="../media/image39.png"/><Relationship Id="rId5" Type="http://schemas.openxmlformats.org/officeDocument/2006/relationships/image" Target="../media/image72.png"/><Relationship Id="rId4" Type="http://schemas.openxmlformats.org/officeDocument/2006/relationships/image" Target="../media/image71.png"/></Relationships>
</file>

<file path=ppt/slides/_rels/slide5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3.png"/><Relationship Id="rId7" Type="http://schemas.openxmlformats.org/officeDocument/2006/relationships/image" Target="../media/image72.png"/><Relationship Id="rId2" Type="http://schemas.openxmlformats.org/officeDocument/2006/relationships/notesSlide" Target="../notesSlides/notesSlide47.xml"/><Relationship Id="rId1" Type="http://schemas.openxmlformats.org/officeDocument/2006/relationships/slideLayout" Target="../slideLayouts/slideLayout18.xml"/><Relationship Id="rId6" Type="http://schemas.openxmlformats.org/officeDocument/2006/relationships/image" Target="../media/image71.png"/><Relationship Id="rId5" Type="http://schemas.openxmlformats.org/officeDocument/2006/relationships/hyperlink" Target="mailto:a.demont@urps-mk-idf.org" TargetMode="External"/><Relationship Id="rId10" Type="http://schemas.openxmlformats.org/officeDocument/2006/relationships/image" Target="../media/image73.png"/><Relationship Id="rId4" Type="http://schemas.openxmlformats.org/officeDocument/2006/relationships/image" Target="../media/image34.png"/><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9700C23E-2ABA-4A5C-A765-3473BBB42E42}"/>
              </a:ext>
            </a:extLst>
          </p:cNvPr>
          <p:cNvSpPr txBox="1"/>
          <p:nvPr/>
        </p:nvSpPr>
        <p:spPr>
          <a:xfrm>
            <a:off x="2359978" y="2999571"/>
            <a:ext cx="1727925" cy="430821"/>
          </a:xfrm>
          <a:prstGeom prst="rect">
            <a:avLst/>
          </a:prstGeom>
          <a:noFill/>
        </p:spPr>
        <p:txBody>
          <a:bodyPr wrap="square" lIns="60951" tIns="30475" rIns="60951" bIns="30475" rtlCol="0" anchor="t">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400" i="1">
                <a:solidFill>
                  <a:schemeClr val="bg1"/>
                </a:solidFill>
                <a:latin typeface="Roboto Light"/>
                <a:ea typeface="Roboto Light"/>
                <a:cs typeface="Open Sans Light"/>
              </a:rPr>
              <a:t>06/02/2024</a:t>
            </a:r>
            <a:endParaRPr lang="fr-FR" sz="2400" i="1">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pic>
        <p:nvPicPr>
          <p:cNvPr id="8" name="Google Shape;288;p52">
            <a:extLst>
              <a:ext uri="{FF2B5EF4-FFF2-40B4-BE49-F238E27FC236}">
                <a16:creationId xmlns:a16="http://schemas.microsoft.com/office/drawing/2014/main" id="{8E3FD2B0-7220-4EC5-8B34-D1DBBE399664}"/>
              </a:ext>
            </a:extLst>
          </p:cNvPr>
          <p:cNvPicPr preferRelativeResize="0"/>
          <p:nvPr/>
        </p:nvPicPr>
        <p:blipFill>
          <a:blip r:embed="rId4">
            <a:alphaModFix/>
          </a:blip>
          <a:stretch>
            <a:fillRect/>
          </a:stretch>
        </p:blipFill>
        <p:spPr>
          <a:xfrm>
            <a:off x="-6838" y="0"/>
            <a:ext cx="12213222" cy="892011"/>
          </a:xfrm>
          <a:prstGeom prst="rect">
            <a:avLst/>
          </a:prstGeom>
          <a:noFill/>
          <a:ln>
            <a:noFill/>
          </a:ln>
        </p:spPr>
      </p:pic>
      <p:sp>
        <p:nvSpPr>
          <p:cNvPr id="6" name="Rectangle 5">
            <a:extLst>
              <a:ext uri="{FF2B5EF4-FFF2-40B4-BE49-F238E27FC236}">
                <a16:creationId xmlns:a16="http://schemas.microsoft.com/office/drawing/2014/main" id="{DD738081-3A35-40FD-AC23-7AC8EDF6686A}"/>
              </a:ext>
            </a:extLst>
          </p:cNvPr>
          <p:cNvSpPr/>
          <p:nvPr/>
        </p:nvSpPr>
        <p:spPr>
          <a:xfrm>
            <a:off x="-180220" y="1123438"/>
            <a:ext cx="6719710" cy="1785104"/>
          </a:xfrm>
          <a:prstGeom prst="rect">
            <a:avLst/>
          </a:prstGeom>
        </p:spPr>
        <p:txBody>
          <a:bodyPr wrap="square" lIns="91440" tIns="45720" rIns="91440" bIns="45720" anchor="t">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spcBef>
                <a:spcPts val="100"/>
              </a:spcBef>
              <a:spcAft>
                <a:spcPts val="1000"/>
              </a:spcAft>
            </a:pPr>
            <a:r>
              <a:rPr lang="fr-FR" sz="4400" b="1" dirty="0">
                <a:solidFill>
                  <a:schemeClr val="bg1"/>
                </a:solidFill>
                <a:latin typeface="Roboto Light"/>
                <a:ea typeface="Roboto Light"/>
                <a:cs typeface="Open Sans Light"/>
              </a:rPr>
              <a:t>Colloque URPS</a:t>
            </a:r>
            <a:endParaRPr lang="fr-FR" sz="4400" b="1"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a:p>
            <a:pPr algn="ctr">
              <a:spcBef>
                <a:spcPts val="100"/>
              </a:spcBef>
            </a:pPr>
            <a:r>
              <a:rPr lang="fr-FR" sz="2400" b="1" dirty="0">
                <a:solidFill>
                  <a:schemeClr val="bg1"/>
                </a:solidFill>
                <a:latin typeface="Roboto Light"/>
                <a:ea typeface="Roboto Bold"/>
                <a:cs typeface="Open Sans Light"/>
              </a:rPr>
              <a:t>Grande Enquête 2023</a:t>
            </a:r>
          </a:p>
          <a:p>
            <a:pPr algn="ctr">
              <a:spcBef>
                <a:spcPts val="100"/>
              </a:spcBef>
            </a:pPr>
            <a:r>
              <a:rPr lang="fr-FR" sz="2800" b="1" dirty="0">
                <a:solidFill>
                  <a:schemeClr val="bg1"/>
                </a:solidFill>
                <a:latin typeface="Roboto Light"/>
                <a:ea typeface="Roboto Bold"/>
                <a:cs typeface="Open Sans Light"/>
              </a:rPr>
              <a:t>Nouveaux Modes d'Exercices</a:t>
            </a:r>
            <a:endParaRPr lang="fr-FR" sz="2800" b="1" dirty="0">
              <a:solidFill>
                <a:schemeClr val="bg1"/>
              </a:solidFill>
              <a:cs typeface="Calibri"/>
            </a:endParaRPr>
          </a:p>
        </p:txBody>
      </p:sp>
      <p:sp>
        <p:nvSpPr>
          <p:cNvPr id="3" name="ZoneTexte 2">
            <a:extLst>
              <a:ext uri="{FF2B5EF4-FFF2-40B4-BE49-F238E27FC236}">
                <a16:creationId xmlns:a16="http://schemas.microsoft.com/office/drawing/2014/main" id="{9E645D64-A52C-AD2A-5EBC-D9FE70BFE289}"/>
              </a:ext>
            </a:extLst>
          </p:cNvPr>
          <p:cNvSpPr txBox="1"/>
          <p:nvPr/>
        </p:nvSpPr>
        <p:spPr>
          <a:xfrm>
            <a:off x="5861317" y="1538783"/>
            <a:ext cx="6011499" cy="5073729"/>
          </a:xfrm>
          <a:prstGeom prst="round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endParaRPr lang="fr-FR" sz="2800" b="1">
              <a:solidFill>
                <a:srgbClr val="202124"/>
              </a:solidFill>
              <a:ea typeface="+mn-lt"/>
              <a:cs typeface="+mn-lt"/>
            </a:endParaRPr>
          </a:p>
          <a:p>
            <a:pPr>
              <a:spcBef>
                <a:spcPts val="600"/>
              </a:spcBef>
            </a:pPr>
            <a:endParaRPr lang="fr-FR" sz="2800" b="1">
              <a:solidFill>
                <a:srgbClr val="202124"/>
              </a:solidFill>
              <a:ea typeface="+mn-lt"/>
              <a:cs typeface="+mn-lt"/>
            </a:endParaRPr>
          </a:p>
          <a:p>
            <a:pPr>
              <a:spcBef>
                <a:spcPts val="600"/>
              </a:spcBef>
            </a:pPr>
            <a:endParaRPr lang="fr-FR" sz="2800" b="1">
              <a:solidFill>
                <a:srgbClr val="202124"/>
              </a:solidFill>
              <a:ea typeface="+mn-lt"/>
              <a:cs typeface="+mn-lt"/>
            </a:endParaRPr>
          </a:p>
          <a:p>
            <a:pPr>
              <a:spcBef>
                <a:spcPts val="600"/>
              </a:spcBef>
            </a:pPr>
            <a:endParaRPr lang="fr-FR" sz="2800" b="1">
              <a:solidFill>
                <a:srgbClr val="202124"/>
              </a:solidFill>
              <a:ea typeface="+mn-lt"/>
              <a:cs typeface="+mn-lt"/>
            </a:endParaRPr>
          </a:p>
          <a:p>
            <a:pPr>
              <a:spcBef>
                <a:spcPts val="600"/>
              </a:spcBef>
            </a:pPr>
            <a:endParaRPr lang="fr-FR" sz="2800" b="1">
              <a:solidFill>
                <a:srgbClr val="202124"/>
              </a:solidFill>
              <a:ea typeface="+mn-lt"/>
              <a:cs typeface="+mn-lt"/>
            </a:endParaRPr>
          </a:p>
          <a:p>
            <a:pPr>
              <a:spcBef>
                <a:spcPts val="600"/>
              </a:spcBef>
            </a:pPr>
            <a:endParaRPr lang="fr-FR" sz="2800" b="1">
              <a:solidFill>
                <a:srgbClr val="202124"/>
              </a:solidFill>
              <a:ea typeface="+mn-lt"/>
              <a:cs typeface="+mn-lt"/>
            </a:endParaRPr>
          </a:p>
          <a:p>
            <a:pPr>
              <a:spcBef>
                <a:spcPts val="600"/>
              </a:spcBef>
            </a:pPr>
            <a:endParaRPr lang="fr-FR" sz="2800" b="1">
              <a:solidFill>
                <a:srgbClr val="202124"/>
              </a:solidFill>
              <a:ea typeface="+mn-lt"/>
              <a:cs typeface="+mn-lt"/>
            </a:endParaRPr>
          </a:p>
          <a:p>
            <a:pPr>
              <a:spcBef>
                <a:spcPts val="600"/>
              </a:spcBef>
            </a:pPr>
            <a:endParaRPr lang="fr-FR" sz="2800" b="1">
              <a:solidFill>
                <a:srgbClr val="202124"/>
              </a:solidFill>
              <a:ea typeface="+mn-lt"/>
              <a:cs typeface="+mn-lt"/>
            </a:endParaRPr>
          </a:p>
          <a:p>
            <a:pPr>
              <a:spcBef>
                <a:spcPts val="600"/>
              </a:spcBef>
            </a:pPr>
            <a:endParaRPr lang="fr-FR" sz="2800" b="1">
              <a:solidFill>
                <a:srgbClr val="202124"/>
              </a:solidFill>
              <a:ea typeface="+mn-lt"/>
              <a:cs typeface="+mn-lt"/>
            </a:endParaRPr>
          </a:p>
        </p:txBody>
      </p:sp>
      <p:sp>
        <p:nvSpPr>
          <p:cNvPr id="2" name="ZoneTexte 2">
            <a:extLst>
              <a:ext uri="{FF2B5EF4-FFF2-40B4-BE49-F238E27FC236}">
                <a16:creationId xmlns:a16="http://schemas.microsoft.com/office/drawing/2014/main" id="{11C1B970-C3C0-BC74-F915-B4898C1B664B}"/>
              </a:ext>
            </a:extLst>
          </p:cNvPr>
          <p:cNvSpPr txBox="1"/>
          <p:nvPr/>
        </p:nvSpPr>
        <p:spPr>
          <a:xfrm>
            <a:off x="6080108" y="1893377"/>
            <a:ext cx="5581461" cy="4358640"/>
          </a:xfrm>
          <a:prstGeom prst="roundRect">
            <a:avLst/>
          </a:prstGeom>
          <a:ln w="28575"/>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1800"/>
              </a:spcBef>
            </a:pPr>
            <a:r>
              <a:rPr lang="fr-FR" sz="2800" b="1" dirty="0">
                <a:solidFill>
                  <a:srgbClr val="202124"/>
                </a:solidFill>
                <a:ea typeface="+mn-lt"/>
                <a:cs typeface="+mn-lt"/>
              </a:rPr>
              <a:t>Programme :</a:t>
            </a:r>
            <a:endParaRPr lang="fr-FR" sz="2800" dirty="0">
              <a:cs typeface="Calibri"/>
            </a:endParaRPr>
          </a:p>
          <a:p>
            <a:pPr marL="285750">
              <a:spcBef>
                <a:spcPts val="600"/>
              </a:spcBef>
              <a:buFont typeface="Arial"/>
              <a:buChar char="•"/>
            </a:pPr>
            <a:r>
              <a:rPr lang="fr-FR" sz="2400" dirty="0">
                <a:solidFill>
                  <a:schemeClr val="tx2"/>
                </a:solidFill>
                <a:ea typeface="+mn-lt"/>
                <a:cs typeface="+mn-lt"/>
              </a:rPr>
              <a:t> 8h30-9h : Accueil</a:t>
            </a:r>
            <a:endParaRPr lang="fr-FR" sz="2400" dirty="0">
              <a:solidFill>
                <a:schemeClr val="tx2"/>
              </a:solidFill>
              <a:cs typeface="Calibri"/>
            </a:endParaRPr>
          </a:p>
          <a:p>
            <a:pPr marL="285750">
              <a:spcBef>
                <a:spcPts val="600"/>
              </a:spcBef>
              <a:buFont typeface="Arial"/>
              <a:buChar char="•"/>
            </a:pPr>
            <a:r>
              <a:rPr lang="fr-FR" sz="2400" b="1" dirty="0">
                <a:solidFill>
                  <a:srgbClr val="202124"/>
                </a:solidFill>
                <a:ea typeface="+mn-lt"/>
                <a:cs typeface="+mn-lt"/>
              </a:rPr>
              <a:t> 9h-9h20 : Mots d'introduction </a:t>
            </a:r>
            <a:endParaRPr lang="fr-FR" sz="2400" b="1" dirty="0">
              <a:cs typeface="Calibri"/>
            </a:endParaRPr>
          </a:p>
          <a:p>
            <a:pPr marL="285750">
              <a:spcBef>
                <a:spcPts val="600"/>
              </a:spcBef>
              <a:buFont typeface="Arial"/>
              <a:buChar char="•"/>
            </a:pPr>
            <a:r>
              <a:rPr lang="fr-FR" sz="2400" b="1" dirty="0">
                <a:solidFill>
                  <a:srgbClr val="202124"/>
                </a:solidFill>
                <a:ea typeface="+mn-lt"/>
                <a:cs typeface="+mn-lt"/>
              </a:rPr>
              <a:t> 9h20-10h20 : Résultats-ciblés de la Grande Enquête URPS 2023</a:t>
            </a:r>
            <a:endParaRPr lang="fr-FR" sz="2400" b="1" dirty="0">
              <a:cs typeface="Calibri"/>
            </a:endParaRPr>
          </a:p>
          <a:p>
            <a:pPr marL="285750">
              <a:spcBef>
                <a:spcPts val="600"/>
              </a:spcBef>
              <a:buFont typeface="Arial"/>
              <a:buChar char="•"/>
            </a:pPr>
            <a:r>
              <a:rPr lang="fr-FR" sz="2400" dirty="0">
                <a:solidFill>
                  <a:schemeClr val="tx2"/>
                </a:solidFill>
                <a:ea typeface="+mn-lt"/>
                <a:cs typeface="+mn-lt"/>
              </a:rPr>
              <a:t> 10h20-10h30 : Pause</a:t>
            </a:r>
            <a:endParaRPr lang="fr-FR" sz="2400" dirty="0">
              <a:solidFill>
                <a:schemeClr val="tx2"/>
              </a:solidFill>
              <a:cs typeface="Calibri"/>
            </a:endParaRPr>
          </a:p>
          <a:p>
            <a:pPr marL="285750">
              <a:spcBef>
                <a:spcPts val="600"/>
              </a:spcBef>
              <a:buFont typeface="Arial"/>
              <a:buChar char="•"/>
            </a:pPr>
            <a:r>
              <a:rPr lang="fr-FR" sz="2400" b="1" dirty="0">
                <a:solidFill>
                  <a:srgbClr val="202124"/>
                </a:solidFill>
                <a:ea typeface="+mn-lt"/>
                <a:cs typeface="+mn-lt"/>
              </a:rPr>
              <a:t> 10h30-12h30 : Avancées de l'étude de preuve de concept KPA </a:t>
            </a:r>
            <a:endParaRPr lang="fr-FR" sz="2400" b="1" dirty="0">
              <a:solidFill>
                <a:srgbClr val="202124"/>
              </a:solidFill>
              <a:cs typeface="Calibri"/>
            </a:endParaRPr>
          </a:p>
          <a:p>
            <a:pPr marL="285750">
              <a:spcBef>
                <a:spcPts val="600"/>
              </a:spcBef>
              <a:buFont typeface="Arial"/>
              <a:buChar char="•"/>
            </a:pPr>
            <a:r>
              <a:rPr lang="fr-FR" sz="2400" dirty="0">
                <a:solidFill>
                  <a:schemeClr val="tx2"/>
                </a:solidFill>
                <a:ea typeface="+mn-lt"/>
                <a:cs typeface="+mn-lt"/>
              </a:rPr>
              <a:t> 12h30-13h30 : Buffet-déjeunatoire</a:t>
            </a:r>
          </a:p>
        </p:txBody>
      </p:sp>
    </p:spTree>
    <p:extLst>
      <p:ext uri="{BB962C8B-B14F-4D97-AF65-F5344CB8AC3E}">
        <p14:creationId xmlns:p14="http://schemas.microsoft.com/office/powerpoint/2010/main" val="1668289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8D2A3-EFFA-F748-F4E9-A0924DD1832A}"/>
            </a:ext>
          </a:extLst>
        </p:cNvPr>
        <p:cNvGrpSpPr/>
        <p:nvPr/>
      </p:nvGrpSpPr>
      <p:grpSpPr>
        <a:xfrm>
          <a:off x="0" y="0"/>
          <a:ext cx="0" cy="0"/>
          <a:chOff x="0" y="0"/>
          <a:chExt cx="0" cy="0"/>
        </a:xfrm>
      </p:grpSpPr>
      <p:sp>
        <p:nvSpPr>
          <p:cNvPr id="303" name="ZoneTexte 1">
            <a:extLst>
              <a:ext uri="{FF2B5EF4-FFF2-40B4-BE49-F238E27FC236}">
                <a16:creationId xmlns:a16="http://schemas.microsoft.com/office/drawing/2014/main" id="{1A7FF406-DDCE-47F3-A107-9029F4814D25}"/>
              </a:ext>
            </a:extLst>
          </p:cNvPr>
          <p:cNvSpPr txBox="1"/>
          <p:nvPr/>
        </p:nvSpPr>
        <p:spPr>
          <a:xfrm>
            <a:off x="3617054" y="1084824"/>
            <a:ext cx="5326062" cy="646331"/>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r>
              <a:rPr lang="fr-FR" sz="3600" b="1" dirty="0">
                <a:solidFill>
                  <a:schemeClr val="accent5">
                    <a:lumMod val="50000"/>
                  </a:schemeClr>
                </a:solidFill>
                <a:latin typeface="Roboto"/>
                <a:ea typeface="+mn-lt"/>
                <a:cs typeface="+mn-lt"/>
              </a:rPr>
              <a:t>La Grande Enquête 2023</a:t>
            </a:r>
            <a:endParaRPr lang="fr-FR" sz="2800" dirty="0">
              <a:solidFill>
                <a:schemeClr val="accent5">
                  <a:lumMod val="50000"/>
                </a:schemeClr>
              </a:solidFill>
              <a:latin typeface="Calibri"/>
              <a:ea typeface="Roboto"/>
              <a:cs typeface="Calibri"/>
            </a:endParaRPr>
          </a:p>
        </p:txBody>
      </p:sp>
      <p:sp>
        <p:nvSpPr>
          <p:cNvPr id="306" name="Rectangle 305">
            <a:extLst>
              <a:ext uri="{FF2B5EF4-FFF2-40B4-BE49-F238E27FC236}">
                <a16:creationId xmlns:a16="http://schemas.microsoft.com/office/drawing/2014/main" id="{EBB30A1E-FE3A-0BAE-6BD5-E845142708DB}"/>
              </a:ext>
            </a:extLst>
          </p:cNvPr>
          <p:cNvSpPr/>
          <p:nvPr/>
        </p:nvSpPr>
        <p:spPr>
          <a:xfrm>
            <a:off x="3519974" y="952094"/>
            <a:ext cx="5311687" cy="863600"/>
          </a:xfrm>
          <a:prstGeom prst="roundRect">
            <a:avLst/>
          </a:prstGeom>
          <a:noFill/>
          <a:ln w="28575">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Image 1" descr="Une image contenant texte, Visage humain, personne, sourire&#10;&#10;Description générée automatiquement">
            <a:extLst>
              <a:ext uri="{FF2B5EF4-FFF2-40B4-BE49-F238E27FC236}">
                <a16:creationId xmlns:a16="http://schemas.microsoft.com/office/drawing/2014/main" id="{54EEB9EC-B6B0-0624-A3ED-56F93E7EBD6F}"/>
              </a:ext>
            </a:extLst>
          </p:cNvPr>
          <p:cNvPicPr>
            <a:picLocks noChangeAspect="1"/>
          </p:cNvPicPr>
          <p:nvPr/>
        </p:nvPicPr>
        <p:blipFill>
          <a:blip r:embed="rId3"/>
          <a:stretch>
            <a:fillRect/>
          </a:stretch>
        </p:blipFill>
        <p:spPr>
          <a:xfrm>
            <a:off x="490918" y="2147824"/>
            <a:ext cx="7155617" cy="3835940"/>
          </a:xfrm>
          <a:prstGeom prst="rect">
            <a:avLst/>
          </a:prstGeom>
        </p:spPr>
      </p:pic>
      <p:sp>
        <p:nvSpPr>
          <p:cNvPr id="3" name="ZoneTexte 7">
            <a:extLst>
              <a:ext uri="{FF2B5EF4-FFF2-40B4-BE49-F238E27FC236}">
                <a16:creationId xmlns:a16="http://schemas.microsoft.com/office/drawing/2014/main" id="{21FA5476-385F-B8EE-43D2-86A133C2F369}"/>
              </a:ext>
            </a:extLst>
          </p:cNvPr>
          <p:cNvSpPr txBox="1"/>
          <p:nvPr/>
        </p:nvSpPr>
        <p:spPr>
          <a:xfrm>
            <a:off x="8200008" y="2779029"/>
            <a:ext cx="3725500" cy="1719620"/>
          </a:xfrm>
          <a:prstGeom prst="round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endParaRPr lang="fr-FR" sz="2000" b="1">
              <a:solidFill>
                <a:srgbClr val="202124"/>
              </a:solidFill>
              <a:ea typeface="+mn-lt"/>
              <a:cs typeface="+mn-lt"/>
            </a:endParaRPr>
          </a:p>
          <a:p>
            <a:pPr>
              <a:spcBef>
                <a:spcPts val="600"/>
              </a:spcBef>
            </a:pPr>
            <a:endParaRPr lang="fr-FR" sz="2000" b="1">
              <a:solidFill>
                <a:srgbClr val="202124"/>
              </a:solidFill>
              <a:ea typeface="+mn-lt"/>
              <a:cs typeface="+mn-lt"/>
            </a:endParaRPr>
          </a:p>
          <a:p>
            <a:pPr>
              <a:spcBef>
                <a:spcPts val="600"/>
              </a:spcBef>
            </a:pPr>
            <a:endParaRPr lang="fr-FR" sz="2000" b="1">
              <a:solidFill>
                <a:srgbClr val="202124"/>
              </a:solidFill>
              <a:ea typeface="+mn-lt"/>
              <a:cs typeface="+mn-lt"/>
            </a:endParaRPr>
          </a:p>
          <a:p>
            <a:pPr>
              <a:spcBef>
                <a:spcPts val="600"/>
              </a:spcBef>
            </a:pPr>
            <a:endParaRPr lang="fr-FR" sz="2000" b="1">
              <a:solidFill>
                <a:srgbClr val="202124"/>
              </a:solidFill>
              <a:ea typeface="+mn-lt"/>
              <a:cs typeface="+mn-lt"/>
            </a:endParaRPr>
          </a:p>
        </p:txBody>
      </p:sp>
      <p:sp>
        <p:nvSpPr>
          <p:cNvPr id="4" name="ZoneTexte 2">
            <a:extLst>
              <a:ext uri="{FF2B5EF4-FFF2-40B4-BE49-F238E27FC236}">
                <a16:creationId xmlns:a16="http://schemas.microsoft.com/office/drawing/2014/main" id="{7EB293F3-2590-4BBE-EE6E-B566D6BBE785}"/>
              </a:ext>
            </a:extLst>
          </p:cNvPr>
          <p:cNvSpPr txBox="1"/>
          <p:nvPr/>
        </p:nvSpPr>
        <p:spPr>
          <a:xfrm>
            <a:off x="8418799" y="3156369"/>
            <a:ext cx="3238596" cy="1225868"/>
          </a:xfrm>
          <a:prstGeom prst="roundRect">
            <a:avLst/>
          </a:prstGeom>
          <a:ln w="28575">
            <a:solidFill>
              <a:schemeClr val="tx1"/>
            </a:solidFill>
          </a:ln>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spcBef>
                <a:spcPts val="1800"/>
              </a:spcBef>
            </a:pPr>
            <a:r>
              <a:rPr lang="fr-FR" sz="2000" b="1" dirty="0">
                <a:ea typeface="+mn-lt"/>
                <a:cs typeface="+mn-lt"/>
              </a:rPr>
              <a:t>Présentation en 2 temps :</a:t>
            </a:r>
            <a:endParaRPr lang="fr-FR" sz="2000" b="1" dirty="0">
              <a:cs typeface="Calibri"/>
            </a:endParaRPr>
          </a:p>
          <a:p>
            <a:pPr marL="628650" indent="-342900">
              <a:spcBef>
                <a:spcPts val="600"/>
              </a:spcBef>
              <a:buAutoNum type="arabicPeriod"/>
            </a:pPr>
            <a:r>
              <a:rPr lang="fr-FR" b="1" dirty="0">
                <a:ea typeface="+mn-lt"/>
                <a:cs typeface="+mn-lt"/>
              </a:rPr>
              <a:t> Eléments de contexte</a:t>
            </a:r>
            <a:endParaRPr lang="fr-FR" b="1">
              <a:cs typeface="Calibri"/>
            </a:endParaRPr>
          </a:p>
          <a:p>
            <a:pPr marL="628650" indent="-342900">
              <a:spcBef>
                <a:spcPts val="600"/>
              </a:spcBef>
              <a:buAutoNum type="arabicPeriod"/>
            </a:pPr>
            <a:r>
              <a:rPr lang="fr-FR" b="1" dirty="0">
                <a:ea typeface="+mn-lt"/>
                <a:cs typeface="+mn-lt"/>
              </a:rPr>
              <a:t> Chiffres-clés </a:t>
            </a:r>
          </a:p>
        </p:txBody>
      </p:sp>
      <p:pic>
        <p:nvPicPr>
          <p:cNvPr id="6" name="Google Shape;288;p52" descr="Une image contenant texte, Police, capture d’écran, ligne&#10;&#10;Description générée automatiquement">
            <a:extLst>
              <a:ext uri="{FF2B5EF4-FFF2-40B4-BE49-F238E27FC236}">
                <a16:creationId xmlns:a16="http://schemas.microsoft.com/office/drawing/2014/main" id="{F74825BA-06CB-0B7E-3368-A7146F784807}"/>
              </a:ext>
            </a:extLst>
          </p:cNvPr>
          <p:cNvPicPr preferRelativeResize="0"/>
          <p:nvPr/>
        </p:nvPicPr>
        <p:blipFill>
          <a:blip r:embed="rId4">
            <a:alphaModFix/>
          </a:blip>
          <a:stretch>
            <a:fillRect/>
          </a:stretch>
        </p:blipFill>
        <p:spPr>
          <a:xfrm>
            <a:off x="-6838" y="0"/>
            <a:ext cx="12213222" cy="892011"/>
          </a:xfrm>
          <a:prstGeom prst="rect">
            <a:avLst/>
          </a:prstGeom>
          <a:noFill/>
          <a:ln>
            <a:noFill/>
          </a:ln>
        </p:spPr>
      </p:pic>
    </p:spTree>
    <p:extLst>
      <p:ext uri="{BB962C8B-B14F-4D97-AF65-F5344CB8AC3E}">
        <p14:creationId xmlns:p14="http://schemas.microsoft.com/office/powerpoint/2010/main" val="2652024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ZoneTexte 21">
            <a:extLst>
              <a:ext uri="{FF2B5EF4-FFF2-40B4-BE49-F238E27FC236}">
                <a16:creationId xmlns:a16="http://schemas.microsoft.com/office/drawing/2014/main" id="{A2AD8C51-4456-0000-6A20-4AE6068E6B8E}"/>
              </a:ext>
            </a:extLst>
          </p:cNvPr>
          <p:cNvSpPr txBox="1"/>
          <p:nvPr/>
        </p:nvSpPr>
        <p:spPr>
          <a:xfrm>
            <a:off x="331630" y="298142"/>
            <a:ext cx="7195024"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3" name="ZoneTexte 2">
            <a:extLst>
              <a:ext uri="{FF2B5EF4-FFF2-40B4-BE49-F238E27FC236}">
                <a16:creationId xmlns:a16="http://schemas.microsoft.com/office/drawing/2014/main" id="{C2F58014-3AF6-6C03-B392-25FAC6C87E64}"/>
              </a:ext>
            </a:extLst>
          </p:cNvPr>
          <p:cNvSpPr txBox="1"/>
          <p:nvPr/>
        </p:nvSpPr>
        <p:spPr>
          <a:xfrm>
            <a:off x="685397" y="1350739"/>
            <a:ext cx="11129325" cy="1846649"/>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nSpc>
                <a:spcPct val="150000"/>
              </a:lnSpc>
            </a:pPr>
            <a:r>
              <a:rPr lang="fr-FR" sz="2800" b="1">
                <a:solidFill>
                  <a:srgbClr val="0070C0"/>
                </a:solidFill>
                <a:latin typeface="Roboto"/>
                <a:ea typeface="Roboto"/>
                <a:cs typeface="Calibri"/>
              </a:rPr>
              <a:t>Pourquoi ?</a:t>
            </a:r>
            <a:endParaRPr lang="fr-FR" sz="2800">
              <a:latin typeface="Roboto"/>
              <a:ea typeface="Roboto"/>
              <a:cs typeface="Calibri"/>
            </a:endParaRPr>
          </a:p>
          <a:p>
            <a:pPr marL="227965" indent="-227965">
              <a:lnSpc>
                <a:spcPct val="150000"/>
              </a:lnSpc>
              <a:buFont typeface="Arial"/>
              <a:buChar char="•"/>
            </a:pPr>
            <a:r>
              <a:rPr lang="fr-FR" sz="2000" b="1">
                <a:latin typeface="Roboto"/>
                <a:ea typeface="+mn-lt"/>
                <a:cs typeface="+mn-lt"/>
              </a:rPr>
              <a:t>Environnement externe </a:t>
            </a:r>
            <a:r>
              <a:rPr lang="fr-FR" sz="2000">
                <a:latin typeface="Roboto"/>
                <a:ea typeface="+mn-lt"/>
                <a:cs typeface="+mn-lt"/>
              </a:rPr>
              <a:t>: Actualisation du</a:t>
            </a:r>
            <a:r>
              <a:rPr lang="fr-FR" sz="2000" b="1">
                <a:latin typeface="Roboto"/>
                <a:ea typeface="+mn-lt"/>
                <a:cs typeface="+mn-lt"/>
              </a:rPr>
              <a:t> PRS3</a:t>
            </a:r>
            <a:r>
              <a:rPr lang="fr-FR" sz="2000">
                <a:latin typeface="Roboto"/>
                <a:ea typeface="+mn-lt"/>
                <a:cs typeface="+mn-lt"/>
              </a:rPr>
              <a:t> en 2023</a:t>
            </a:r>
            <a:endParaRPr lang="fr-FR" sz="2000">
              <a:latin typeface="Roboto"/>
              <a:ea typeface="Roboto"/>
              <a:cs typeface="Calibri"/>
            </a:endParaRPr>
          </a:p>
          <a:p>
            <a:pPr marL="227965" indent="-227965">
              <a:lnSpc>
                <a:spcPct val="150000"/>
              </a:lnSpc>
              <a:buFont typeface="Arial"/>
              <a:buChar char="•"/>
            </a:pPr>
            <a:r>
              <a:rPr lang="fr-FR" sz="2000" b="1">
                <a:latin typeface="Roboto"/>
                <a:ea typeface="Roboto"/>
                <a:cs typeface="Calibri"/>
              </a:rPr>
              <a:t>Environnement interne </a:t>
            </a:r>
            <a:r>
              <a:rPr lang="fr-FR" sz="2000">
                <a:latin typeface="Roboto"/>
                <a:ea typeface="Roboto"/>
                <a:cs typeface="Calibri"/>
              </a:rPr>
              <a:t>: Volonté de se doter d'une ressource permettant d'alimenter les </a:t>
            </a:r>
            <a:r>
              <a:rPr lang="fr-FR" sz="2000" b="1">
                <a:latin typeface="Roboto"/>
                <a:ea typeface="Roboto"/>
                <a:cs typeface="Calibri"/>
              </a:rPr>
              <a:t>projets</a:t>
            </a:r>
            <a:r>
              <a:rPr lang="fr-FR" sz="2000">
                <a:latin typeface="Roboto"/>
                <a:ea typeface="Roboto"/>
                <a:cs typeface="Calibri"/>
              </a:rPr>
              <a:t> </a:t>
            </a:r>
            <a:endParaRPr lang="fr-FR" sz="1600">
              <a:latin typeface="Roboto"/>
              <a:ea typeface="Roboto"/>
              <a:cs typeface="Calibri"/>
            </a:endParaRPr>
          </a:p>
          <a:p>
            <a:endParaRPr lang="fr-FR" sz="1400" b="1">
              <a:solidFill>
                <a:srgbClr val="0070C0"/>
              </a:solidFill>
              <a:latin typeface="Roboto"/>
              <a:ea typeface="Roboto"/>
              <a:cs typeface="Calibri"/>
            </a:endParaRPr>
          </a:p>
        </p:txBody>
      </p:sp>
      <p:sp>
        <p:nvSpPr>
          <p:cNvPr id="1299" name="ZoneTexte 1298">
            <a:extLst>
              <a:ext uri="{FF2B5EF4-FFF2-40B4-BE49-F238E27FC236}">
                <a16:creationId xmlns:a16="http://schemas.microsoft.com/office/drawing/2014/main" id="{BE780EF0-B05D-C39E-971D-027068D9AA2B}"/>
              </a:ext>
            </a:extLst>
          </p:cNvPr>
          <p:cNvSpPr txBox="1"/>
          <p:nvPr/>
        </p:nvSpPr>
        <p:spPr>
          <a:xfrm>
            <a:off x="624906" y="3373278"/>
            <a:ext cx="10883559" cy="2062093"/>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nSpc>
                <a:spcPct val="150000"/>
              </a:lnSpc>
            </a:pPr>
            <a:r>
              <a:rPr lang="fr-FR" sz="2800" b="1">
                <a:solidFill>
                  <a:srgbClr val="0070C0"/>
                </a:solidFill>
                <a:latin typeface="Roboto"/>
                <a:ea typeface="Roboto"/>
                <a:cs typeface="Calibri"/>
              </a:rPr>
              <a:t>Comment ? </a:t>
            </a:r>
            <a:endParaRPr lang="fr-FR" sz="1600">
              <a:latin typeface="Roboto"/>
              <a:ea typeface="Roboto"/>
              <a:cs typeface="Roboto"/>
            </a:endParaRPr>
          </a:p>
          <a:p>
            <a:pPr marL="189865" indent="-189865">
              <a:lnSpc>
                <a:spcPct val="150000"/>
              </a:lnSpc>
              <a:buFont typeface="Arial"/>
              <a:buChar char="•"/>
            </a:pPr>
            <a:r>
              <a:rPr lang="fr-FR" sz="2000" b="1">
                <a:latin typeface="Roboto"/>
                <a:ea typeface="Roboto"/>
                <a:cs typeface="Calibri"/>
              </a:rPr>
              <a:t>Contenu</a:t>
            </a:r>
            <a:r>
              <a:rPr lang="fr-FR" sz="2000">
                <a:latin typeface="Roboto"/>
                <a:ea typeface="Roboto"/>
                <a:cs typeface="Calibri"/>
              </a:rPr>
              <a:t> : Adaptation du questionnaire </a:t>
            </a:r>
            <a:r>
              <a:rPr lang="fr-FR" sz="2000">
                <a:latin typeface="Roboto"/>
                <a:ea typeface="+mn-lt"/>
                <a:cs typeface="+mn-lt"/>
              </a:rPr>
              <a:t>réalisé par l'URPS Kiné Centre Val de Loire en 2022</a:t>
            </a:r>
            <a:endParaRPr lang="fr-FR" sz="1600">
              <a:latin typeface="Roboto"/>
              <a:ea typeface="Roboto"/>
              <a:cs typeface="Calibri"/>
            </a:endParaRPr>
          </a:p>
          <a:p>
            <a:pPr marL="189865" indent="-189865">
              <a:lnSpc>
                <a:spcPct val="150000"/>
              </a:lnSpc>
              <a:buFont typeface="Arial"/>
              <a:buChar char="•"/>
            </a:pPr>
            <a:r>
              <a:rPr lang="fr-FR" sz="2000" b="1">
                <a:latin typeface="Roboto"/>
                <a:ea typeface="+mn-lt"/>
                <a:cs typeface="+mn-lt"/>
              </a:rPr>
              <a:t>Format</a:t>
            </a:r>
            <a:r>
              <a:rPr lang="fr-FR" sz="2000">
                <a:latin typeface="Roboto"/>
                <a:ea typeface="+mn-lt"/>
                <a:cs typeface="+mn-lt"/>
              </a:rPr>
              <a:t> : Questionnaire en ligne, anonyme, auto-administré</a:t>
            </a:r>
            <a:endParaRPr lang="fr-FR" sz="2000">
              <a:solidFill>
                <a:srgbClr val="000000"/>
              </a:solidFill>
              <a:latin typeface="Roboto"/>
              <a:ea typeface="Roboto"/>
              <a:cs typeface="Calibri"/>
            </a:endParaRPr>
          </a:p>
          <a:p>
            <a:endParaRPr lang="fr-FR" sz="1400" b="1">
              <a:solidFill>
                <a:srgbClr val="0070C0"/>
              </a:solidFill>
              <a:latin typeface="Roboto"/>
              <a:ea typeface="Roboto"/>
              <a:cs typeface="Calibri"/>
            </a:endParaRPr>
          </a:p>
          <a:p>
            <a:endParaRPr lang="fr-FR" sz="1400" b="1">
              <a:solidFill>
                <a:srgbClr val="0070C0"/>
              </a:solidFill>
              <a:latin typeface="Roboto"/>
              <a:ea typeface="Roboto"/>
              <a:cs typeface="Calibri"/>
            </a:endParaRPr>
          </a:p>
        </p:txBody>
      </p:sp>
      <p:pic>
        <p:nvPicPr>
          <p:cNvPr id="6" name="Google Shape;288;p52" descr="Une image contenant texte, Police, capture d’écran, ligne&#10;&#10;Description générée automatiquement">
            <a:extLst>
              <a:ext uri="{FF2B5EF4-FFF2-40B4-BE49-F238E27FC236}">
                <a16:creationId xmlns:a16="http://schemas.microsoft.com/office/drawing/2014/main" id="{D28808EF-8540-C055-9855-0DEF26834AFE}"/>
              </a:ext>
            </a:extLst>
          </p:cNvPr>
          <p:cNvPicPr preferRelativeResize="0"/>
          <p:nvPr/>
        </p:nvPicPr>
        <p:blipFill>
          <a:blip r:embed="rId3">
            <a:alphaModFix/>
          </a:blip>
          <a:stretch>
            <a:fillRect/>
          </a:stretch>
        </p:blipFill>
        <p:spPr>
          <a:xfrm>
            <a:off x="-6838" y="0"/>
            <a:ext cx="12213222" cy="892011"/>
          </a:xfrm>
          <a:prstGeom prst="rect">
            <a:avLst/>
          </a:prstGeom>
          <a:noFill/>
          <a:ln>
            <a:noFill/>
          </a:ln>
        </p:spPr>
      </p:pic>
    </p:spTree>
    <p:extLst>
      <p:ext uri="{BB962C8B-B14F-4D97-AF65-F5344CB8AC3E}">
        <p14:creationId xmlns:p14="http://schemas.microsoft.com/office/powerpoint/2010/main" val="2028638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me 10">
            <a:extLst>
              <a:ext uri="{FF2B5EF4-FFF2-40B4-BE49-F238E27FC236}">
                <a16:creationId xmlns:a16="http://schemas.microsoft.com/office/drawing/2014/main" id="{1C3CE0FE-2FD4-E466-F9F5-3F0836E75B7B}"/>
              </a:ext>
            </a:extLst>
          </p:cNvPr>
          <p:cNvGraphicFramePr/>
          <p:nvPr>
            <p:extLst>
              <p:ext uri="{D42A27DB-BD31-4B8C-83A1-F6EECF244321}">
                <p14:modId xmlns:p14="http://schemas.microsoft.com/office/powerpoint/2010/main" val="3260320748"/>
              </p:ext>
            </p:extLst>
          </p:nvPr>
        </p:nvGraphicFramePr>
        <p:xfrm>
          <a:off x="1313577" y="1376484"/>
          <a:ext cx="9937469" cy="46662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66" name="ZoneTexte 1265">
            <a:extLst>
              <a:ext uri="{FF2B5EF4-FFF2-40B4-BE49-F238E27FC236}">
                <a16:creationId xmlns:a16="http://schemas.microsoft.com/office/drawing/2014/main" id="{D49ED0D1-71AF-77A1-92C5-ADA5C5261E19}"/>
              </a:ext>
            </a:extLst>
          </p:cNvPr>
          <p:cNvSpPr txBox="1"/>
          <p:nvPr/>
        </p:nvSpPr>
        <p:spPr>
          <a:xfrm>
            <a:off x="2522787" y="5114669"/>
            <a:ext cx="3801921" cy="338544"/>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800" i="1">
                <a:ea typeface="+mn-lt"/>
                <a:cs typeface="+mn-lt"/>
              </a:rPr>
              <a:t>(du 5 avril au 14 mai 2023)</a:t>
            </a:r>
            <a:endParaRPr lang="fr-FR" sz="2000" i="1"/>
          </a:p>
        </p:txBody>
      </p:sp>
      <p:sp>
        <p:nvSpPr>
          <p:cNvPr id="1300" name="ZoneTexte 1299">
            <a:extLst>
              <a:ext uri="{FF2B5EF4-FFF2-40B4-BE49-F238E27FC236}">
                <a16:creationId xmlns:a16="http://schemas.microsoft.com/office/drawing/2014/main" id="{31FF42A8-224C-9AFC-E440-5B6BC3232560}"/>
              </a:ext>
            </a:extLst>
          </p:cNvPr>
          <p:cNvSpPr txBox="1"/>
          <p:nvPr/>
        </p:nvSpPr>
        <p:spPr>
          <a:xfrm>
            <a:off x="779267" y="1282254"/>
            <a:ext cx="4222379" cy="861764"/>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800" b="1">
                <a:solidFill>
                  <a:srgbClr val="0070C0"/>
                </a:solidFill>
                <a:cs typeface="Calibri"/>
              </a:rPr>
              <a:t>Quand ? </a:t>
            </a:r>
          </a:p>
          <a:p>
            <a:endParaRPr lang="fr-FR" sz="800" b="1">
              <a:solidFill>
                <a:srgbClr val="0070C0"/>
              </a:solidFill>
              <a:cs typeface="Calibri"/>
            </a:endParaRPr>
          </a:p>
          <a:p>
            <a:endParaRPr lang="fr-FR" sz="800" b="1">
              <a:solidFill>
                <a:srgbClr val="0070C0"/>
              </a:solidFill>
              <a:cs typeface="Calibri"/>
            </a:endParaRPr>
          </a:p>
          <a:p>
            <a:endParaRPr lang="fr-FR" sz="800" b="1">
              <a:solidFill>
                <a:srgbClr val="0070C0"/>
              </a:solidFill>
              <a:cs typeface="Calibri"/>
            </a:endParaRPr>
          </a:p>
        </p:txBody>
      </p:sp>
      <p:sp>
        <p:nvSpPr>
          <p:cNvPr id="12" name="ZoneTexte 11">
            <a:extLst>
              <a:ext uri="{FF2B5EF4-FFF2-40B4-BE49-F238E27FC236}">
                <a16:creationId xmlns:a16="http://schemas.microsoft.com/office/drawing/2014/main" id="{5D1BBA88-B634-1315-225F-B4CF14A44056}"/>
              </a:ext>
            </a:extLst>
          </p:cNvPr>
          <p:cNvSpPr txBox="1"/>
          <p:nvPr/>
        </p:nvSpPr>
        <p:spPr>
          <a:xfrm>
            <a:off x="341275" y="298142"/>
            <a:ext cx="7185379"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pic>
        <p:nvPicPr>
          <p:cNvPr id="1255" name="Google Shape;288;p52" descr="Une image contenant texte, Police, capture d’écran, ligne&#10;&#10;Description générée automatiquement">
            <a:extLst>
              <a:ext uri="{FF2B5EF4-FFF2-40B4-BE49-F238E27FC236}">
                <a16:creationId xmlns:a16="http://schemas.microsoft.com/office/drawing/2014/main" id="{AC3DA3CC-851A-0F49-E5C3-E6C88C99B236}"/>
              </a:ext>
            </a:extLst>
          </p:cNvPr>
          <p:cNvPicPr preferRelativeResize="0"/>
          <p:nvPr/>
        </p:nvPicPr>
        <p:blipFill>
          <a:blip r:embed="rId8">
            <a:alphaModFix/>
          </a:blip>
          <a:stretch>
            <a:fillRect/>
          </a:stretch>
        </p:blipFill>
        <p:spPr>
          <a:xfrm>
            <a:off x="-6838" y="0"/>
            <a:ext cx="12213222" cy="892011"/>
          </a:xfrm>
          <a:prstGeom prst="rect">
            <a:avLst/>
          </a:prstGeom>
          <a:noFill/>
          <a:ln>
            <a:noFill/>
          </a:ln>
        </p:spPr>
      </p:pic>
    </p:spTree>
    <p:extLst>
      <p:ext uri="{BB962C8B-B14F-4D97-AF65-F5344CB8AC3E}">
        <p14:creationId xmlns:p14="http://schemas.microsoft.com/office/powerpoint/2010/main" val="1284159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F668B018-162C-72C0-F7BE-E9AA9E7CE787}"/>
              </a:ext>
            </a:extLst>
          </p:cNvPr>
          <p:cNvSpPr/>
          <p:nvPr/>
        </p:nvSpPr>
        <p:spPr>
          <a:xfrm>
            <a:off x="363731" y="3140585"/>
            <a:ext cx="5812476" cy="2420613"/>
          </a:xfrm>
          <a:prstGeom prst="round1Rect">
            <a:avLst/>
          </a:prstGeom>
          <a:solidFill>
            <a:schemeClr val="accent5">
              <a:lumMod val="20000"/>
              <a:lumOff val="80000"/>
            </a:schemeClr>
          </a:solid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lIns="60951" tIns="30475" rIns="60951" bIns="30475"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304770" indent="-304770" algn="ctr">
              <a:buFont typeface="Arial" panose="020B0604020202020204" pitchFamily="34" charset="0"/>
              <a:buChar char="•"/>
            </a:pPr>
            <a:endParaRPr lang="fr-FR" sz="1428">
              <a:cs typeface="Calibri"/>
            </a:endParaRPr>
          </a:p>
        </p:txBody>
      </p:sp>
      <p:sp>
        <p:nvSpPr>
          <p:cNvPr id="16" name="ZoneTexte 15">
            <a:extLst>
              <a:ext uri="{FF2B5EF4-FFF2-40B4-BE49-F238E27FC236}">
                <a16:creationId xmlns:a16="http://schemas.microsoft.com/office/drawing/2014/main" id="{D1EA6A2E-F20E-1C06-EF21-EFFA6C349EDD}"/>
              </a:ext>
            </a:extLst>
          </p:cNvPr>
          <p:cNvSpPr txBox="1"/>
          <p:nvPr/>
        </p:nvSpPr>
        <p:spPr>
          <a:xfrm>
            <a:off x="518156" y="3101558"/>
            <a:ext cx="5660677" cy="24211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nSpc>
                <a:spcPct val="150000"/>
              </a:lnSpc>
            </a:pPr>
            <a:r>
              <a:rPr lang="fr-FR" sz="2400" b="1">
                <a:solidFill>
                  <a:srgbClr val="0070C0"/>
                </a:solidFill>
                <a:latin typeface="Roboto"/>
                <a:ea typeface="+mn-lt"/>
                <a:cs typeface="+mn-lt"/>
              </a:rPr>
              <a:t>Qualité de l'enquête : </a:t>
            </a:r>
            <a:endParaRPr lang="fr-FR" sz="2400" b="1">
              <a:solidFill>
                <a:srgbClr val="000000"/>
              </a:solidFill>
              <a:latin typeface="Roboto"/>
              <a:ea typeface="+mn-lt"/>
              <a:cs typeface="+mn-lt"/>
            </a:endParaRPr>
          </a:p>
          <a:p>
            <a:pPr marL="304165" indent="-304165">
              <a:lnSpc>
                <a:spcPct val="150000"/>
              </a:lnSpc>
              <a:buFont typeface="Arial"/>
              <a:buChar char="•"/>
            </a:pPr>
            <a:r>
              <a:rPr lang="fr-FR" sz="1600" b="1">
                <a:latin typeface="Roboto"/>
                <a:ea typeface="Roboto"/>
                <a:cs typeface="Calibri"/>
              </a:rPr>
              <a:t>Anonyme</a:t>
            </a:r>
            <a:endParaRPr lang="fr-FR" sz="1600">
              <a:latin typeface="Roboto"/>
              <a:ea typeface="Roboto"/>
              <a:cs typeface="Calibri"/>
            </a:endParaRPr>
          </a:p>
          <a:p>
            <a:pPr marL="304165" indent="-304165">
              <a:lnSpc>
                <a:spcPct val="150000"/>
              </a:lnSpc>
              <a:buFont typeface="Arial"/>
              <a:buChar char="•"/>
            </a:pPr>
            <a:r>
              <a:rPr lang="fr-FR" sz="1600" b="1">
                <a:latin typeface="Roboto"/>
                <a:ea typeface="Roboto"/>
                <a:cs typeface="Calibri"/>
              </a:rPr>
              <a:t>706 répondants libéraux (près de 10% des libéraux d'IDF)</a:t>
            </a:r>
            <a:endParaRPr lang="fr-FR" sz="1600">
              <a:latin typeface="Roboto"/>
              <a:ea typeface="Roboto"/>
              <a:cs typeface="Calibri"/>
            </a:endParaRPr>
          </a:p>
          <a:p>
            <a:pPr marL="304165" indent="-304165">
              <a:lnSpc>
                <a:spcPct val="150000"/>
              </a:lnSpc>
              <a:buFont typeface="Arial"/>
              <a:buChar char="•"/>
            </a:pPr>
            <a:r>
              <a:rPr lang="fr-FR" sz="1600">
                <a:latin typeface="Roboto"/>
                <a:ea typeface="Roboto"/>
                <a:cs typeface="Calibri"/>
              </a:rPr>
              <a:t>Taux de complétion moyen de 90%</a:t>
            </a:r>
          </a:p>
          <a:p>
            <a:pPr marL="304165" indent="-304165">
              <a:lnSpc>
                <a:spcPct val="150000"/>
              </a:lnSpc>
              <a:buFont typeface="Arial"/>
              <a:buChar char="•"/>
            </a:pPr>
            <a:r>
              <a:rPr lang="fr-FR" sz="1600">
                <a:latin typeface="Roboto"/>
                <a:ea typeface="Roboto"/>
                <a:cs typeface="Calibri"/>
              </a:rPr>
              <a:t>Tous les départements représentés</a:t>
            </a:r>
          </a:p>
          <a:p>
            <a:pPr marL="304165" indent="-304165">
              <a:lnSpc>
                <a:spcPct val="150000"/>
              </a:lnSpc>
              <a:buFont typeface="Arial"/>
              <a:buChar char="•"/>
            </a:pPr>
            <a:r>
              <a:rPr lang="fr-FR" sz="1600">
                <a:latin typeface="Roboto"/>
                <a:ea typeface="Roboto"/>
                <a:cs typeface="Calibri"/>
              </a:rPr>
              <a:t>Parité des répondants</a:t>
            </a:r>
          </a:p>
        </p:txBody>
      </p:sp>
      <p:sp>
        <p:nvSpPr>
          <p:cNvPr id="14" name="ZoneTexte 13">
            <a:extLst>
              <a:ext uri="{FF2B5EF4-FFF2-40B4-BE49-F238E27FC236}">
                <a16:creationId xmlns:a16="http://schemas.microsoft.com/office/drawing/2014/main" id="{043B19E1-B7D3-E163-C629-C5886BD272AB}"/>
              </a:ext>
            </a:extLst>
          </p:cNvPr>
          <p:cNvSpPr txBox="1"/>
          <p:nvPr/>
        </p:nvSpPr>
        <p:spPr>
          <a:xfrm>
            <a:off x="4936911" y="1138392"/>
            <a:ext cx="3204593" cy="492432"/>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800" b="1" dirty="0">
                <a:solidFill>
                  <a:srgbClr val="00B050"/>
                </a:solidFill>
                <a:latin typeface="Roboto"/>
                <a:ea typeface="Roboto"/>
                <a:cs typeface="Roboto"/>
              </a:rPr>
              <a:t>869 réponses</a:t>
            </a:r>
            <a:endParaRPr lang="fr-FR" sz="2400" b="1" dirty="0">
              <a:solidFill>
                <a:srgbClr val="00B050"/>
              </a:solidFill>
              <a:latin typeface="Roboto"/>
              <a:ea typeface="Roboto"/>
              <a:cs typeface="Roboto"/>
            </a:endParaRPr>
          </a:p>
        </p:txBody>
      </p:sp>
      <p:sp>
        <p:nvSpPr>
          <p:cNvPr id="6" name="Rectangle 5">
            <a:extLst>
              <a:ext uri="{FF2B5EF4-FFF2-40B4-BE49-F238E27FC236}">
                <a16:creationId xmlns:a16="http://schemas.microsoft.com/office/drawing/2014/main" id="{1B6E29BC-1C99-D2DD-D179-951BBB7FB046}"/>
              </a:ext>
            </a:extLst>
          </p:cNvPr>
          <p:cNvSpPr/>
          <p:nvPr/>
        </p:nvSpPr>
        <p:spPr>
          <a:xfrm>
            <a:off x="6475675" y="3888837"/>
            <a:ext cx="5050328" cy="1674117"/>
          </a:xfrm>
          <a:prstGeom prst="round1Rect">
            <a:avLst/>
          </a:prstGeom>
          <a:solidFill>
            <a:schemeClr val="accent5">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2" name="ZoneTexte 1">
            <a:extLst>
              <a:ext uri="{FF2B5EF4-FFF2-40B4-BE49-F238E27FC236}">
                <a16:creationId xmlns:a16="http://schemas.microsoft.com/office/drawing/2014/main" id="{A1B84906-261B-9A53-A41F-725BE1BE903F}"/>
              </a:ext>
            </a:extLst>
          </p:cNvPr>
          <p:cNvSpPr txBox="1"/>
          <p:nvPr/>
        </p:nvSpPr>
        <p:spPr>
          <a:xfrm>
            <a:off x="6612324" y="3833042"/>
            <a:ext cx="4766026" cy="1682502"/>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nSpc>
                <a:spcPct val="150000"/>
              </a:lnSpc>
            </a:pPr>
            <a:r>
              <a:rPr lang="fr-FR" sz="2400" b="1">
                <a:solidFill>
                  <a:srgbClr val="0070C0"/>
                </a:solidFill>
                <a:latin typeface="Roboto"/>
                <a:ea typeface="+mn-lt"/>
                <a:cs typeface="+mn-lt"/>
              </a:rPr>
              <a:t>Limites de cette enquête : </a:t>
            </a:r>
            <a:endParaRPr lang="fr-FR" sz="2400" b="1">
              <a:solidFill>
                <a:srgbClr val="000000"/>
              </a:solidFill>
              <a:latin typeface="Roboto"/>
              <a:ea typeface="+mn-lt"/>
              <a:cs typeface="+mn-lt"/>
            </a:endParaRPr>
          </a:p>
          <a:p>
            <a:pPr>
              <a:lnSpc>
                <a:spcPct val="150000"/>
              </a:lnSpc>
            </a:pPr>
            <a:r>
              <a:rPr lang="fr-FR" sz="1600" b="1">
                <a:latin typeface="Roboto"/>
                <a:ea typeface="Roboto"/>
                <a:cs typeface="Calibri"/>
              </a:rPr>
              <a:t>Léger biais d'âge et de localisation</a:t>
            </a:r>
            <a:r>
              <a:rPr lang="fr-FR" sz="1600">
                <a:latin typeface="Roboto"/>
                <a:ea typeface="Roboto"/>
                <a:cs typeface="Calibri"/>
              </a:rPr>
              <a:t>, </a:t>
            </a:r>
            <a:r>
              <a:rPr lang="fr-FR" sz="1600">
                <a:latin typeface="Roboto"/>
                <a:ea typeface="+mn-lt"/>
                <a:cs typeface="+mn-lt"/>
              </a:rPr>
              <a:t>favorisant l’expression des kinésithérapeutes de plus de 60 ans et des kinésithérapeutes exerçants hors-Paris. </a:t>
            </a:r>
            <a:endParaRPr lang="fr-FR" sz="1600">
              <a:latin typeface="Roboto"/>
              <a:ea typeface="Roboto"/>
              <a:cs typeface="Calibri"/>
            </a:endParaRPr>
          </a:p>
        </p:txBody>
      </p:sp>
      <p:sp>
        <p:nvSpPr>
          <p:cNvPr id="3" name="Rectangle 5">
            <a:extLst>
              <a:ext uri="{FF2B5EF4-FFF2-40B4-BE49-F238E27FC236}">
                <a16:creationId xmlns:a16="http://schemas.microsoft.com/office/drawing/2014/main" id="{EF972DFA-D406-C44F-4DE0-8B5D0C5C871F}"/>
              </a:ext>
            </a:extLst>
          </p:cNvPr>
          <p:cNvSpPr/>
          <p:nvPr/>
        </p:nvSpPr>
        <p:spPr>
          <a:xfrm>
            <a:off x="3586525" y="5316343"/>
            <a:ext cx="2721695" cy="617545"/>
          </a:xfrm>
          <a:prstGeom prst="round1Rect">
            <a:avLst/>
          </a:prstGeom>
          <a:solidFill>
            <a:srgbClr val="AEFCD1"/>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23" name="ZoneTexte 22">
            <a:extLst>
              <a:ext uri="{FF2B5EF4-FFF2-40B4-BE49-F238E27FC236}">
                <a16:creationId xmlns:a16="http://schemas.microsoft.com/office/drawing/2014/main" id="{023984B4-DFAC-F7D8-5967-AFDAFE3F8727}"/>
              </a:ext>
            </a:extLst>
          </p:cNvPr>
          <p:cNvSpPr txBox="1"/>
          <p:nvPr/>
        </p:nvSpPr>
        <p:spPr>
          <a:xfrm>
            <a:off x="3680002" y="5379350"/>
            <a:ext cx="2689364" cy="553988"/>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latin typeface="Roboto"/>
                <a:ea typeface="Roboto"/>
                <a:cs typeface="Calibri"/>
              </a:rPr>
              <a:t>Choix de préserver la voix de chaque participant. </a:t>
            </a:r>
          </a:p>
        </p:txBody>
      </p:sp>
      <p:sp>
        <p:nvSpPr>
          <p:cNvPr id="5" name="ZoneTexte 4">
            <a:extLst>
              <a:ext uri="{FF2B5EF4-FFF2-40B4-BE49-F238E27FC236}">
                <a16:creationId xmlns:a16="http://schemas.microsoft.com/office/drawing/2014/main" id="{DDE0CA2A-FBC2-47E9-CB7A-6B98DD99A4A3}"/>
              </a:ext>
            </a:extLst>
          </p:cNvPr>
          <p:cNvSpPr txBox="1"/>
          <p:nvPr/>
        </p:nvSpPr>
        <p:spPr>
          <a:xfrm>
            <a:off x="360566" y="298142"/>
            <a:ext cx="7166088"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7" name="ZoneTexte 6">
            <a:extLst>
              <a:ext uri="{FF2B5EF4-FFF2-40B4-BE49-F238E27FC236}">
                <a16:creationId xmlns:a16="http://schemas.microsoft.com/office/drawing/2014/main" id="{FB2D3897-6544-D1CB-4442-1AE1305F1866}"/>
              </a:ext>
            </a:extLst>
          </p:cNvPr>
          <p:cNvSpPr txBox="1"/>
          <p:nvPr/>
        </p:nvSpPr>
        <p:spPr>
          <a:xfrm>
            <a:off x="561576" y="1131707"/>
            <a:ext cx="2195312"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solidFill>
                  <a:srgbClr val="0070C0"/>
                </a:solidFill>
                <a:latin typeface="Roboto"/>
                <a:ea typeface="Roboto"/>
                <a:cs typeface="Roboto"/>
              </a:rPr>
              <a:t>Résultats ? </a:t>
            </a:r>
            <a:r>
              <a:rPr lang="fr-FR" b="1">
                <a:solidFill>
                  <a:srgbClr val="00B050"/>
                </a:solidFill>
                <a:latin typeface="Roboto"/>
                <a:ea typeface="Roboto"/>
                <a:cs typeface="Roboto"/>
              </a:rPr>
              <a:t> </a:t>
            </a:r>
            <a:r>
              <a:rPr lang="fr-FR">
                <a:solidFill>
                  <a:srgbClr val="00B050"/>
                </a:solidFill>
                <a:latin typeface="Roboto"/>
                <a:ea typeface="Roboto"/>
                <a:cs typeface="Roboto"/>
              </a:rPr>
              <a:t>​</a:t>
            </a:r>
          </a:p>
          <a:p>
            <a:r>
              <a:rPr lang="fr-FR">
                <a:solidFill>
                  <a:srgbClr val="00B050"/>
                </a:solidFill>
                <a:latin typeface="Roboto"/>
                <a:ea typeface="Roboto"/>
                <a:cs typeface="Roboto"/>
              </a:rPr>
              <a:t>​</a:t>
            </a:r>
          </a:p>
        </p:txBody>
      </p:sp>
      <p:sp>
        <p:nvSpPr>
          <p:cNvPr id="9" name="Rectangle 14">
            <a:extLst>
              <a:ext uri="{FF2B5EF4-FFF2-40B4-BE49-F238E27FC236}">
                <a16:creationId xmlns:a16="http://schemas.microsoft.com/office/drawing/2014/main" id="{61E247E2-C395-2D26-7DA6-49DBCBAD4D1D}"/>
              </a:ext>
            </a:extLst>
          </p:cNvPr>
          <p:cNvSpPr/>
          <p:nvPr/>
        </p:nvSpPr>
        <p:spPr>
          <a:xfrm>
            <a:off x="4836000" y="1048213"/>
            <a:ext cx="2508366" cy="619987"/>
          </a:xfrm>
          <a:prstGeom prst="roundRect">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lIns="60951" tIns="30475" rIns="60951" bIns="30475"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304770" indent="-304770" algn="ctr">
              <a:buFont typeface="Arial" panose="020B0604020202020204" pitchFamily="34" charset="0"/>
              <a:buChar char="•"/>
            </a:pPr>
            <a:endParaRPr lang="fr-FR" sz="1428">
              <a:cs typeface="Calibri"/>
            </a:endParaRPr>
          </a:p>
        </p:txBody>
      </p:sp>
      <p:sp>
        <p:nvSpPr>
          <p:cNvPr id="10" name="Flèche : droite 9">
            <a:extLst>
              <a:ext uri="{FF2B5EF4-FFF2-40B4-BE49-F238E27FC236}">
                <a16:creationId xmlns:a16="http://schemas.microsoft.com/office/drawing/2014/main" id="{8C13BF35-B614-76A2-E3E7-0C30DC178CF4}"/>
              </a:ext>
            </a:extLst>
          </p:cNvPr>
          <p:cNvSpPr/>
          <p:nvPr/>
        </p:nvSpPr>
        <p:spPr>
          <a:xfrm>
            <a:off x="2661740" y="1134429"/>
            <a:ext cx="1993446" cy="537482"/>
          </a:xfrm>
          <a:prstGeom prst="rightArrow">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000000"/>
              </a:solidFill>
            </a:endParaRPr>
          </a:p>
        </p:txBody>
      </p:sp>
      <p:pic>
        <p:nvPicPr>
          <p:cNvPr id="4" name="Image 3" descr="Une image contenant texte, logo, Police, Graphique&#10;&#10;Description générée automatiquement">
            <a:extLst>
              <a:ext uri="{FF2B5EF4-FFF2-40B4-BE49-F238E27FC236}">
                <a16:creationId xmlns:a16="http://schemas.microsoft.com/office/drawing/2014/main" id="{D2FA4ACE-A4B5-5AFE-B85B-BEB68A76FD22}"/>
              </a:ext>
            </a:extLst>
          </p:cNvPr>
          <p:cNvPicPr>
            <a:picLocks noChangeAspect="1"/>
          </p:cNvPicPr>
          <p:nvPr/>
        </p:nvPicPr>
        <p:blipFill>
          <a:blip r:embed="rId3"/>
          <a:stretch>
            <a:fillRect/>
          </a:stretch>
        </p:blipFill>
        <p:spPr>
          <a:xfrm>
            <a:off x="8900188" y="1018607"/>
            <a:ext cx="2634444" cy="2657191"/>
          </a:xfrm>
          <a:prstGeom prst="rect">
            <a:avLst/>
          </a:prstGeom>
        </p:spPr>
      </p:pic>
      <p:pic>
        <p:nvPicPr>
          <p:cNvPr id="8" name="Image 7" descr="Une image contenant texte, logo, Police, Graphique&#10;&#10;Description générée automatiquement">
            <a:extLst>
              <a:ext uri="{FF2B5EF4-FFF2-40B4-BE49-F238E27FC236}">
                <a16:creationId xmlns:a16="http://schemas.microsoft.com/office/drawing/2014/main" id="{4DD02BDE-115B-DA38-D5CB-CEA88BC2A571}"/>
              </a:ext>
            </a:extLst>
          </p:cNvPr>
          <p:cNvPicPr>
            <a:picLocks noChangeAspect="1"/>
          </p:cNvPicPr>
          <p:nvPr/>
        </p:nvPicPr>
        <p:blipFill>
          <a:blip r:embed="rId4"/>
          <a:stretch>
            <a:fillRect/>
          </a:stretch>
        </p:blipFill>
        <p:spPr>
          <a:xfrm>
            <a:off x="6848049" y="2185063"/>
            <a:ext cx="1866900" cy="628650"/>
          </a:xfrm>
          <a:prstGeom prst="rect">
            <a:avLst/>
          </a:prstGeom>
        </p:spPr>
      </p:pic>
      <p:pic>
        <p:nvPicPr>
          <p:cNvPr id="11" name="Image 10" descr="Une image contenant texte, logo, Police, Graphique&#10;&#10;Description générée automatiquement">
            <a:extLst>
              <a:ext uri="{FF2B5EF4-FFF2-40B4-BE49-F238E27FC236}">
                <a16:creationId xmlns:a16="http://schemas.microsoft.com/office/drawing/2014/main" id="{4501AA37-4294-7275-8F9E-3ADAAF9CA590}"/>
              </a:ext>
            </a:extLst>
          </p:cNvPr>
          <p:cNvPicPr>
            <a:picLocks noChangeAspect="1"/>
          </p:cNvPicPr>
          <p:nvPr/>
        </p:nvPicPr>
        <p:blipFill>
          <a:blip r:embed="rId5"/>
          <a:stretch>
            <a:fillRect/>
          </a:stretch>
        </p:blipFill>
        <p:spPr>
          <a:xfrm>
            <a:off x="6843073" y="2703251"/>
            <a:ext cx="2247900" cy="581025"/>
          </a:xfrm>
          <a:prstGeom prst="rect">
            <a:avLst/>
          </a:prstGeom>
        </p:spPr>
      </p:pic>
      <p:pic>
        <p:nvPicPr>
          <p:cNvPr id="12" name="Image 11" descr="Une image contenant texte, logo, Police, Graphique&#10;&#10;Description générée automatiquement">
            <a:extLst>
              <a:ext uri="{FF2B5EF4-FFF2-40B4-BE49-F238E27FC236}">
                <a16:creationId xmlns:a16="http://schemas.microsoft.com/office/drawing/2014/main" id="{7C887C6E-5B2B-22B3-CA69-F14CE2521DE8}"/>
              </a:ext>
            </a:extLst>
          </p:cNvPr>
          <p:cNvPicPr>
            <a:picLocks noChangeAspect="1"/>
          </p:cNvPicPr>
          <p:nvPr/>
        </p:nvPicPr>
        <p:blipFill>
          <a:blip r:embed="rId6"/>
          <a:stretch>
            <a:fillRect/>
          </a:stretch>
        </p:blipFill>
        <p:spPr>
          <a:xfrm>
            <a:off x="6917709" y="1777052"/>
            <a:ext cx="2076450" cy="571500"/>
          </a:xfrm>
          <a:prstGeom prst="rect">
            <a:avLst/>
          </a:prstGeom>
        </p:spPr>
      </p:pic>
      <p:sp>
        <p:nvSpPr>
          <p:cNvPr id="13" name="ZoneTexte 12">
            <a:extLst>
              <a:ext uri="{FF2B5EF4-FFF2-40B4-BE49-F238E27FC236}">
                <a16:creationId xmlns:a16="http://schemas.microsoft.com/office/drawing/2014/main" id="{22D188B3-095C-CFE5-5E85-F00E66F9A7B2}"/>
              </a:ext>
            </a:extLst>
          </p:cNvPr>
          <p:cNvSpPr txBox="1"/>
          <p:nvPr/>
        </p:nvSpPr>
        <p:spPr>
          <a:xfrm>
            <a:off x="10345003" y="2919484"/>
            <a:ext cx="674427" cy="369332"/>
          </a:xfrm>
          <a:prstGeom prst="rect">
            <a:avLst/>
          </a:prstGeom>
          <a:solidFill>
            <a:srgbClr val="4285F5"/>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dirty="0">
                <a:cs typeface="Calibri"/>
              </a:rPr>
              <a:t>81 %</a:t>
            </a:r>
            <a:endParaRPr lang="fr-FR" dirty="0"/>
          </a:p>
        </p:txBody>
      </p:sp>
      <p:sp>
        <p:nvSpPr>
          <p:cNvPr id="17" name="ZoneTexte 16">
            <a:extLst>
              <a:ext uri="{FF2B5EF4-FFF2-40B4-BE49-F238E27FC236}">
                <a16:creationId xmlns:a16="http://schemas.microsoft.com/office/drawing/2014/main" id="{86BB6CF5-EF26-2239-C40A-D81705BDC9D0}"/>
              </a:ext>
            </a:extLst>
          </p:cNvPr>
          <p:cNvSpPr txBox="1"/>
          <p:nvPr/>
        </p:nvSpPr>
        <p:spPr>
          <a:xfrm>
            <a:off x="9173569" y="1577453"/>
            <a:ext cx="492459" cy="307777"/>
          </a:xfrm>
          <a:prstGeom prst="rect">
            <a:avLst/>
          </a:prstGeom>
          <a:solidFill>
            <a:srgbClr val="EA4336"/>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400" dirty="0">
                <a:cs typeface="Calibri"/>
              </a:rPr>
              <a:t>10%</a:t>
            </a:r>
            <a:endParaRPr lang="fr-FR" sz="1400" dirty="0"/>
          </a:p>
        </p:txBody>
      </p:sp>
      <p:sp>
        <p:nvSpPr>
          <p:cNvPr id="18" name="ZoneTexte 17">
            <a:extLst>
              <a:ext uri="{FF2B5EF4-FFF2-40B4-BE49-F238E27FC236}">
                <a16:creationId xmlns:a16="http://schemas.microsoft.com/office/drawing/2014/main" id="{7BC3B6E7-3EB2-8E87-F6F5-684C9BFC2473}"/>
              </a:ext>
            </a:extLst>
          </p:cNvPr>
          <p:cNvSpPr txBox="1"/>
          <p:nvPr/>
        </p:nvSpPr>
        <p:spPr>
          <a:xfrm>
            <a:off x="9753598" y="1202139"/>
            <a:ext cx="412848" cy="307777"/>
          </a:xfrm>
          <a:prstGeom prst="rect">
            <a:avLst/>
          </a:prstGeom>
          <a:solidFill>
            <a:srgbClr val="FBBC07"/>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400" dirty="0">
                <a:cs typeface="Calibri"/>
              </a:rPr>
              <a:t>9%</a:t>
            </a:r>
            <a:endParaRPr lang="fr-FR" sz="1400" dirty="0"/>
          </a:p>
        </p:txBody>
      </p:sp>
      <p:pic>
        <p:nvPicPr>
          <p:cNvPr id="20" name="Google Shape;288;p52" descr="Une image contenant texte, Police, capture d’écran, ligne&#10;&#10;Description générée automatiquement">
            <a:extLst>
              <a:ext uri="{FF2B5EF4-FFF2-40B4-BE49-F238E27FC236}">
                <a16:creationId xmlns:a16="http://schemas.microsoft.com/office/drawing/2014/main" id="{E9A4D93C-D345-9C8D-FDB2-A0A432F5F4DC}"/>
              </a:ext>
            </a:extLst>
          </p:cNvPr>
          <p:cNvPicPr preferRelativeResize="0"/>
          <p:nvPr/>
        </p:nvPicPr>
        <p:blipFill>
          <a:blip r:embed="rId7">
            <a:alphaModFix/>
          </a:blip>
          <a:stretch>
            <a:fillRect/>
          </a:stretch>
        </p:blipFill>
        <p:spPr>
          <a:xfrm>
            <a:off x="-6838" y="0"/>
            <a:ext cx="12213222" cy="892011"/>
          </a:xfrm>
          <a:prstGeom prst="rect">
            <a:avLst/>
          </a:prstGeom>
          <a:noFill/>
          <a:ln>
            <a:noFill/>
          </a:ln>
        </p:spPr>
      </p:pic>
    </p:spTree>
    <p:extLst>
      <p:ext uri="{BB962C8B-B14F-4D97-AF65-F5344CB8AC3E}">
        <p14:creationId xmlns:p14="http://schemas.microsoft.com/office/powerpoint/2010/main" val="2343166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age 33" descr="Une image contenant texte, capture d’écran, diagramme, Police&#10;&#10;Description générée automatiquement">
            <a:extLst>
              <a:ext uri="{FF2B5EF4-FFF2-40B4-BE49-F238E27FC236}">
                <a16:creationId xmlns:a16="http://schemas.microsoft.com/office/drawing/2014/main" id="{F4A4ECFF-DA6B-6413-E128-CB627CAB5470}"/>
              </a:ext>
            </a:extLst>
          </p:cNvPr>
          <p:cNvPicPr>
            <a:picLocks noChangeAspect="1"/>
          </p:cNvPicPr>
          <p:nvPr/>
        </p:nvPicPr>
        <p:blipFill>
          <a:blip r:embed="rId3"/>
          <a:stretch>
            <a:fillRect/>
          </a:stretch>
        </p:blipFill>
        <p:spPr>
          <a:xfrm>
            <a:off x="6124381" y="2351337"/>
            <a:ext cx="2596124" cy="2571915"/>
          </a:xfrm>
          <a:prstGeom prst="rect">
            <a:avLst/>
          </a:prstGeom>
        </p:spPr>
      </p:pic>
      <p:pic>
        <p:nvPicPr>
          <p:cNvPr id="18" name="Image 17" descr="Une image contenant texte, capture d’écran, diagramme, carte&#10;&#10;Description générée automatiquement">
            <a:extLst>
              <a:ext uri="{FF2B5EF4-FFF2-40B4-BE49-F238E27FC236}">
                <a16:creationId xmlns:a16="http://schemas.microsoft.com/office/drawing/2014/main" id="{578B8114-0C6B-42F1-6C14-149DAE7AC090}"/>
              </a:ext>
            </a:extLst>
          </p:cNvPr>
          <p:cNvPicPr>
            <a:picLocks noChangeAspect="1"/>
          </p:cNvPicPr>
          <p:nvPr/>
        </p:nvPicPr>
        <p:blipFill>
          <a:blip r:embed="rId4"/>
          <a:stretch>
            <a:fillRect/>
          </a:stretch>
        </p:blipFill>
        <p:spPr>
          <a:xfrm>
            <a:off x="6624505" y="3425443"/>
            <a:ext cx="2728320" cy="2288903"/>
          </a:xfrm>
          <a:prstGeom prst="rect">
            <a:avLst/>
          </a:prstGeom>
        </p:spPr>
      </p:pic>
      <p:sp>
        <p:nvSpPr>
          <p:cNvPr id="3" name="ZoneTexte 2">
            <a:extLst>
              <a:ext uri="{FF2B5EF4-FFF2-40B4-BE49-F238E27FC236}">
                <a16:creationId xmlns:a16="http://schemas.microsoft.com/office/drawing/2014/main" id="{02F53B93-D935-9391-5678-59B1BC8FDBD5}"/>
              </a:ext>
            </a:extLst>
          </p:cNvPr>
          <p:cNvSpPr txBox="1"/>
          <p:nvPr/>
        </p:nvSpPr>
        <p:spPr>
          <a:xfrm>
            <a:off x="5685331" y="922670"/>
            <a:ext cx="3877261" cy="1200329"/>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4400" b="1">
                <a:latin typeface="Roboto"/>
                <a:ea typeface="Calibri"/>
                <a:cs typeface="Calibri"/>
              </a:rPr>
              <a:t>Chiffres-clés</a:t>
            </a:r>
            <a:br>
              <a:rPr lang="fr-FR" sz="4400" b="1">
                <a:latin typeface="Roboto"/>
                <a:ea typeface="Calibri"/>
                <a:cs typeface="Calibri"/>
              </a:rPr>
            </a:br>
            <a:r>
              <a:rPr lang="fr-FR" sz="2800" i="1">
                <a:latin typeface="Roboto"/>
                <a:ea typeface="Calibri"/>
                <a:cs typeface="Calibri"/>
              </a:rPr>
              <a:t>Répondants libéraux </a:t>
            </a:r>
            <a:endParaRPr lang="fr-FR" sz="2800" i="1">
              <a:latin typeface="Roboto"/>
              <a:ea typeface="Roboto"/>
              <a:cs typeface="Calibri"/>
            </a:endParaRPr>
          </a:p>
        </p:txBody>
      </p:sp>
      <p:sp>
        <p:nvSpPr>
          <p:cNvPr id="5" name="ZoneTexte 4">
            <a:extLst>
              <a:ext uri="{FF2B5EF4-FFF2-40B4-BE49-F238E27FC236}">
                <a16:creationId xmlns:a16="http://schemas.microsoft.com/office/drawing/2014/main" id="{7A02295B-B960-0A6F-1C71-8F72208B6CEF}"/>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pic>
        <p:nvPicPr>
          <p:cNvPr id="2" name="Image 1" descr="Une image contenant texte, capture d’écran, graphisme, Graphique&#10;&#10;Description générée automatiquement">
            <a:extLst>
              <a:ext uri="{FF2B5EF4-FFF2-40B4-BE49-F238E27FC236}">
                <a16:creationId xmlns:a16="http://schemas.microsoft.com/office/drawing/2014/main" id="{B83D5321-441E-6AE9-BD32-74FD74EA0A3A}"/>
              </a:ext>
            </a:extLst>
          </p:cNvPr>
          <p:cNvPicPr>
            <a:picLocks noChangeAspect="1"/>
          </p:cNvPicPr>
          <p:nvPr/>
        </p:nvPicPr>
        <p:blipFill>
          <a:blip r:embed="rId5"/>
          <a:stretch>
            <a:fillRect/>
          </a:stretch>
        </p:blipFill>
        <p:spPr>
          <a:xfrm>
            <a:off x="3122823" y="2351274"/>
            <a:ext cx="2932531" cy="3913095"/>
          </a:xfrm>
          <a:prstGeom prst="rect">
            <a:avLst/>
          </a:prstGeom>
        </p:spPr>
      </p:pic>
      <p:pic>
        <p:nvPicPr>
          <p:cNvPr id="28" name="Image 27" descr="Une image contenant texte, capture d’écran, conception&#10;&#10;Description générée automatiquement">
            <a:extLst>
              <a:ext uri="{FF2B5EF4-FFF2-40B4-BE49-F238E27FC236}">
                <a16:creationId xmlns:a16="http://schemas.microsoft.com/office/drawing/2014/main" id="{0AC10A58-9A1B-23D0-5D0A-33F583532417}"/>
              </a:ext>
            </a:extLst>
          </p:cNvPr>
          <p:cNvPicPr>
            <a:picLocks noChangeAspect="1"/>
          </p:cNvPicPr>
          <p:nvPr/>
        </p:nvPicPr>
        <p:blipFill>
          <a:blip r:embed="rId6"/>
          <a:stretch>
            <a:fillRect/>
          </a:stretch>
        </p:blipFill>
        <p:spPr>
          <a:xfrm>
            <a:off x="7204766" y="4271266"/>
            <a:ext cx="2774632" cy="1794199"/>
          </a:xfrm>
          <a:prstGeom prst="rect">
            <a:avLst/>
          </a:prstGeom>
        </p:spPr>
      </p:pic>
      <p:sp>
        <p:nvSpPr>
          <p:cNvPr id="7" name="Rectangle 32">
            <a:extLst>
              <a:ext uri="{FF2B5EF4-FFF2-40B4-BE49-F238E27FC236}">
                <a16:creationId xmlns:a16="http://schemas.microsoft.com/office/drawing/2014/main" id="{DF8A74BC-2272-4F85-1657-A1B208AE0A9A}"/>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9" name="Rectangle 10">
            <a:extLst>
              <a:ext uri="{FF2B5EF4-FFF2-40B4-BE49-F238E27FC236}">
                <a16:creationId xmlns:a16="http://schemas.microsoft.com/office/drawing/2014/main" id="{ECCDA6CD-AF3C-0AA5-AEA5-628C37B769CA}"/>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1" name="Tableau 10">
            <a:extLst>
              <a:ext uri="{FF2B5EF4-FFF2-40B4-BE49-F238E27FC236}">
                <a16:creationId xmlns:a16="http://schemas.microsoft.com/office/drawing/2014/main" id="{5835B5C0-A3F6-18F2-DC69-0EA539F7F875}"/>
              </a:ext>
            </a:extLst>
          </p:cNvPr>
          <p:cNvGraphicFramePr>
            <a:graphicFrameLocks noGrp="1"/>
          </p:cNvGraphicFramePr>
          <p:nvPr>
            <p:extLst>
              <p:ext uri="{D42A27DB-BD31-4B8C-83A1-F6EECF244321}">
                <p14:modId xmlns:p14="http://schemas.microsoft.com/office/powerpoint/2010/main" val="2224949504"/>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no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no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3" name="ZoneTexte 12">
            <a:extLst>
              <a:ext uri="{FF2B5EF4-FFF2-40B4-BE49-F238E27FC236}">
                <a16:creationId xmlns:a16="http://schemas.microsoft.com/office/drawing/2014/main" id="{E8047446-9AEA-3253-CDDE-B02B25E32402}"/>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207432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92029-D966-3D16-A3BF-5138E807D791}"/>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1D6454D6-75F9-4F5F-AA12-46CBDAF05577}"/>
              </a:ext>
            </a:extLst>
          </p:cNvPr>
          <p:cNvSpPr txBox="1"/>
          <p:nvPr/>
        </p:nvSpPr>
        <p:spPr>
          <a:xfrm>
            <a:off x="3149917" y="1082992"/>
            <a:ext cx="3286125"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Calibri"/>
                <a:cs typeface="Calibri"/>
              </a:rPr>
              <a:t>Profil et Formation </a:t>
            </a:r>
            <a:endParaRPr lang="fr-FR" sz="2800" b="1">
              <a:latin typeface="Roboto"/>
              <a:ea typeface="Roboto"/>
              <a:cs typeface="Roboto"/>
            </a:endParaRPr>
          </a:p>
        </p:txBody>
      </p:sp>
      <p:pic>
        <p:nvPicPr>
          <p:cNvPr id="5" name="Image 4" descr="Une image contenant texte, carte, Police, diagramme&#10;&#10;Description générée automatiquement">
            <a:extLst>
              <a:ext uri="{FF2B5EF4-FFF2-40B4-BE49-F238E27FC236}">
                <a16:creationId xmlns:a16="http://schemas.microsoft.com/office/drawing/2014/main" id="{A521E55A-F4AD-EF2E-E97B-99D659F91A61}"/>
              </a:ext>
            </a:extLst>
          </p:cNvPr>
          <p:cNvPicPr>
            <a:picLocks noChangeAspect="1"/>
          </p:cNvPicPr>
          <p:nvPr/>
        </p:nvPicPr>
        <p:blipFill>
          <a:blip r:embed="rId3"/>
          <a:stretch>
            <a:fillRect/>
          </a:stretch>
        </p:blipFill>
        <p:spPr>
          <a:xfrm>
            <a:off x="4482105" y="1956590"/>
            <a:ext cx="6447387" cy="4310298"/>
          </a:xfrm>
          <a:prstGeom prst="rect">
            <a:avLst/>
          </a:prstGeom>
          <a:ln>
            <a:solidFill>
              <a:schemeClr val="tx1"/>
            </a:solidFill>
          </a:ln>
        </p:spPr>
      </p:pic>
      <p:pic>
        <p:nvPicPr>
          <p:cNvPr id="6" name="Image 5" descr="Une image contenant texte, Police, conception&#10;&#10;Description générée automatiquement">
            <a:extLst>
              <a:ext uri="{FF2B5EF4-FFF2-40B4-BE49-F238E27FC236}">
                <a16:creationId xmlns:a16="http://schemas.microsoft.com/office/drawing/2014/main" id="{DE1B9394-A6F1-6EDA-7040-22EBEFB1C692}"/>
              </a:ext>
            </a:extLst>
          </p:cNvPr>
          <p:cNvPicPr>
            <a:picLocks noChangeAspect="1"/>
          </p:cNvPicPr>
          <p:nvPr/>
        </p:nvPicPr>
        <p:blipFill rotWithShape="1">
          <a:blip r:embed="rId4"/>
          <a:srcRect t="796" b="46032"/>
          <a:stretch/>
        </p:blipFill>
        <p:spPr>
          <a:xfrm>
            <a:off x="7945296" y="862515"/>
            <a:ext cx="3071451" cy="1051516"/>
          </a:xfrm>
          <a:prstGeom prst="rect">
            <a:avLst/>
          </a:prstGeom>
        </p:spPr>
      </p:pic>
      <p:sp>
        <p:nvSpPr>
          <p:cNvPr id="8" name="ZoneTexte 7">
            <a:extLst>
              <a:ext uri="{FF2B5EF4-FFF2-40B4-BE49-F238E27FC236}">
                <a16:creationId xmlns:a16="http://schemas.microsoft.com/office/drawing/2014/main" id="{D4B671DD-61BB-17E3-6223-6C435211560A}"/>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9" name="Rectangle 32">
            <a:extLst>
              <a:ext uri="{FF2B5EF4-FFF2-40B4-BE49-F238E27FC236}">
                <a16:creationId xmlns:a16="http://schemas.microsoft.com/office/drawing/2014/main" id="{24BBC290-E22E-9191-2380-9CFCC5931E28}"/>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1" name="Rectangle 10">
            <a:extLst>
              <a:ext uri="{FF2B5EF4-FFF2-40B4-BE49-F238E27FC236}">
                <a16:creationId xmlns:a16="http://schemas.microsoft.com/office/drawing/2014/main" id="{0008953D-F0DE-4E1B-7418-902BF9659D35}"/>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3" name="Tableau 12">
            <a:extLst>
              <a:ext uri="{FF2B5EF4-FFF2-40B4-BE49-F238E27FC236}">
                <a16:creationId xmlns:a16="http://schemas.microsoft.com/office/drawing/2014/main" id="{1AE2040B-BAFC-2E0B-C7BD-FD9AAD205648}"/>
              </a:ext>
            </a:extLst>
          </p:cNvPr>
          <p:cNvGraphicFramePr>
            <a:graphicFrameLocks noGrp="1"/>
          </p:cNvGraphicFramePr>
          <p:nvPr>
            <p:extLst>
              <p:ext uri="{D42A27DB-BD31-4B8C-83A1-F6EECF244321}">
                <p14:modId xmlns:p14="http://schemas.microsoft.com/office/powerpoint/2010/main" val="236638358"/>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rgbClr val="FFC000"/>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no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no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6" name="ZoneTexte 15">
            <a:extLst>
              <a:ext uri="{FF2B5EF4-FFF2-40B4-BE49-F238E27FC236}">
                <a16:creationId xmlns:a16="http://schemas.microsoft.com/office/drawing/2014/main" id="{F3AC4ECC-47BF-9D22-AF0B-23A9D297C9D1}"/>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1052448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46D04-D5A6-4373-3F70-7789793FA970}"/>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553F7A76-6936-808F-B286-434F49359D50}"/>
              </a:ext>
            </a:extLst>
          </p:cNvPr>
          <p:cNvSpPr txBox="1"/>
          <p:nvPr/>
        </p:nvSpPr>
        <p:spPr>
          <a:xfrm>
            <a:off x="3149917" y="1082992"/>
            <a:ext cx="4086225"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Calibri"/>
                <a:cs typeface="Calibri"/>
              </a:rPr>
              <a:t>Activité professionnelle</a:t>
            </a:r>
            <a:endParaRPr lang="fr-FR" sz="2800" b="1">
              <a:latin typeface="Roboto"/>
              <a:ea typeface="Roboto"/>
              <a:cs typeface="Roboto"/>
            </a:endParaRPr>
          </a:p>
        </p:txBody>
      </p:sp>
      <p:pic>
        <p:nvPicPr>
          <p:cNvPr id="6" name="Image 5" descr="Mains, Soulevé, Mains Levées, Les Bras">
            <a:extLst>
              <a:ext uri="{FF2B5EF4-FFF2-40B4-BE49-F238E27FC236}">
                <a16:creationId xmlns:a16="http://schemas.microsoft.com/office/drawing/2014/main" id="{7ECDF6DD-0113-C658-81E5-50F323BFCDFC}"/>
              </a:ext>
            </a:extLst>
          </p:cNvPr>
          <p:cNvPicPr>
            <a:picLocks noChangeAspect="1"/>
          </p:cNvPicPr>
          <p:nvPr/>
        </p:nvPicPr>
        <p:blipFill rotWithShape="1">
          <a:blip r:embed="rId3"/>
          <a:srcRect l="40517" t="46508" r="-216" b="-1138"/>
          <a:stretch/>
        </p:blipFill>
        <p:spPr>
          <a:xfrm>
            <a:off x="8771711" y="1085742"/>
            <a:ext cx="2928079" cy="1848312"/>
          </a:xfrm>
          <a:prstGeom prst="rect">
            <a:avLst/>
          </a:prstGeom>
        </p:spPr>
      </p:pic>
      <p:sp>
        <p:nvSpPr>
          <p:cNvPr id="7" name="ZoneTexte 6">
            <a:extLst>
              <a:ext uri="{FF2B5EF4-FFF2-40B4-BE49-F238E27FC236}">
                <a16:creationId xmlns:a16="http://schemas.microsoft.com/office/drawing/2014/main" id="{70F9D6FF-6872-B64B-005D-08747DBA378F}"/>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8" name="ZoneTexte 7">
            <a:extLst>
              <a:ext uri="{FF2B5EF4-FFF2-40B4-BE49-F238E27FC236}">
                <a16:creationId xmlns:a16="http://schemas.microsoft.com/office/drawing/2014/main" id="{943341C4-C162-7320-062F-59419DB79D85}"/>
              </a:ext>
            </a:extLst>
          </p:cNvPr>
          <p:cNvSpPr txBox="1"/>
          <p:nvPr/>
        </p:nvSpPr>
        <p:spPr>
          <a:xfrm>
            <a:off x="3472597" y="3091489"/>
            <a:ext cx="7713174" cy="23698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fr-FR" sz="2600" b="1">
                <a:latin typeface="Roboto"/>
                <a:ea typeface="Calibri"/>
                <a:cs typeface="Calibri"/>
              </a:rPr>
              <a:t>D'après vous, à main levée, </a:t>
            </a:r>
            <a:endParaRPr lang="fr-FR" sz="2600">
              <a:latin typeface="Roboto"/>
              <a:ea typeface="Roboto"/>
              <a:cs typeface="Calibri"/>
            </a:endParaRPr>
          </a:p>
          <a:p>
            <a:pPr>
              <a:spcAft>
                <a:spcPts val="600"/>
              </a:spcAft>
            </a:pPr>
            <a:r>
              <a:rPr lang="fr-FR" sz="2600" b="1">
                <a:latin typeface="Roboto"/>
                <a:ea typeface="Calibri"/>
                <a:cs typeface="Calibri"/>
              </a:rPr>
              <a:t>quel % des répondants exercent en groupe ? </a:t>
            </a:r>
            <a:endParaRPr lang="fr-FR" sz="2600">
              <a:latin typeface="Roboto"/>
              <a:cs typeface="Calibri"/>
            </a:endParaRPr>
          </a:p>
          <a:p>
            <a:pPr marL="457200">
              <a:spcAft>
                <a:spcPts val="600"/>
              </a:spcAft>
              <a:buAutoNum type="alphaUcPeriod"/>
            </a:pPr>
            <a:r>
              <a:rPr lang="fr-FR" sz="2400">
                <a:latin typeface="Arial"/>
                <a:ea typeface="Calibri"/>
                <a:cs typeface="Arial"/>
              </a:rPr>
              <a:t> Moins d'1 tiers</a:t>
            </a:r>
            <a:endParaRPr lang="en-US" sz="2400">
              <a:latin typeface="Arial"/>
              <a:ea typeface="Calibri"/>
              <a:cs typeface="Arial"/>
            </a:endParaRPr>
          </a:p>
          <a:p>
            <a:pPr marL="457200">
              <a:spcAft>
                <a:spcPts val="600"/>
              </a:spcAft>
              <a:buAutoNum type="alphaUcPeriod"/>
            </a:pPr>
            <a:r>
              <a:rPr lang="fr-FR" sz="2400">
                <a:latin typeface="Arial"/>
                <a:ea typeface="Calibri"/>
                <a:cs typeface="Arial"/>
              </a:rPr>
              <a:t> Entre 1 tiers et 2 tiers</a:t>
            </a:r>
            <a:endParaRPr lang="en-US" sz="2400">
              <a:latin typeface="Arial"/>
              <a:ea typeface="Calibri"/>
              <a:cs typeface="Arial"/>
            </a:endParaRPr>
          </a:p>
          <a:p>
            <a:pPr marL="457200">
              <a:spcAft>
                <a:spcPts val="600"/>
              </a:spcAft>
              <a:buAutoNum type="alphaUcPeriod"/>
            </a:pPr>
            <a:r>
              <a:rPr lang="fr-FR" sz="2400">
                <a:latin typeface="Arial"/>
                <a:ea typeface="Calibri"/>
                <a:cs typeface="Arial"/>
              </a:rPr>
              <a:t> Plus de 2 tiers</a:t>
            </a:r>
            <a:endParaRPr lang="fr-FR" sz="2400">
              <a:cs typeface="Calibri"/>
            </a:endParaRPr>
          </a:p>
        </p:txBody>
      </p:sp>
      <p:sp>
        <p:nvSpPr>
          <p:cNvPr id="9" name="Rectangle 32">
            <a:extLst>
              <a:ext uri="{FF2B5EF4-FFF2-40B4-BE49-F238E27FC236}">
                <a16:creationId xmlns:a16="http://schemas.microsoft.com/office/drawing/2014/main" id="{F112F107-9927-47FD-CF39-69D689E36371}"/>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1" name="Rectangle 10">
            <a:extLst>
              <a:ext uri="{FF2B5EF4-FFF2-40B4-BE49-F238E27FC236}">
                <a16:creationId xmlns:a16="http://schemas.microsoft.com/office/drawing/2014/main" id="{4BDC4E3F-35F6-4A31-BDAF-6B0156DB636B}"/>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3" name="Tableau 12">
            <a:extLst>
              <a:ext uri="{FF2B5EF4-FFF2-40B4-BE49-F238E27FC236}">
                <a16:creationId xmlns:a16="http://schemas.microsoft.com/office/drawing/2014/main" id="{16AEE22A-31F2-83EF-A609-7096D88FE172}"/>
              </a:ext>
            </a:extLst>
          </p:cNvPr>
          <p:cNvGraphicFramePr>
            <a:graphicFrameLocks noGrp="1"/>
          </p:cNvGraphicFramePr>
          <p:nvPr>
            <p:extLst>
              <p:ext uri="{D42A27DB-BD31-4B8C-83A1-F6EECF244321}">
                <p14:modId xmlns:p14="http://schemas.microsoft.com/office/powerpoint/2010/main" val="842803469"/>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6" name="ZoneTexte 15">
            <a:extLst>
              <a:ext uri="{FF2B5EF4-FFF2-40B4-BE49-F238E27FC236}">
                <a16:creationId xmlns:a16="http://schemas.microsoft.com/office/drawing/2014/main" id="{DBF0D9B5-57D7-2145-4788-172E6EB4571D}"/>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2705424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55AF6-B607-3E40-E155-48C80BB58738}"/>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908F4C74-B173-45EC-2627-A04DC06DB315}"/>
              </a:ext>
            </a:extLst>
          </p:cNvPr>
          <p:cNvSpPr txBox="1"/>
          <p:nvPr/>
        </p:nvSpPr>
        <p:spPr>
          <a:xfrm>
            <a:off x="3149917" y="1082992"/>
            <a:ext cx="4086225"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Calibri"/>
                <a:cs typeface="Calibri"/>
              </a:rPr>
              <a:t>Activité professionnelle</a:t>
            </a:r>
            <a:endParaRPr lang="fr-FR" sz="2800" b="1">
              <a:latin typeface="Roboto"/>
              <a:ea typeface="Roboto"/>
              <a:cs typeface="Roboto"/>
            </a:endParaRPr>
          </a:p>
        </p:txBody>
      </p:sp>
      <p:pic>
        <p:nvPicPr>
          <p:cNvPr id="10" name="Image 9" descr="Une image contenant texte, Police, capture d’écran, Caractère coloré&#10;&#10;Description générée automatiquement">
            <a:extLst>
              <a:ext uri="{FF2B5EF4-FFF2-40B4-BE49-F238E27FC236}">
                <a16:creationId xmlns:a16="http://schemas.microsoft.com/office/drawing/2014/main" id="{13701EA9-71C9-3971-C4A0-BBE37F5C7D74}"/>
              </a:ext>
            </a:extLst>
          </p:cNvPr>
          <p:cNvPicPr>
            <a:picLocks noChangeAspect="1"/>
          </p:cNvPicPr>
          <p:nvPr/>
        </p:nvPicPr>
        <p:blipFill rotWithShape="1">
          <a:blip r:embed="rId3"/>
          <a:srcRect l="30562" t="525" r="14944" b="722"/>
          <a:stretch/>
        </p:blipFill>
        <p:spPr>
          <a:xfrm>
            <a:off x="4031703" y="2009049"/>
            <a:ext cx="6604393" cy="1866635"/>
          </a:xfrm>
          <a:prstGeom prst="rect">
            <a:avLst/>
          </a:prstGeom>
        </p:spPr>
      </p:pic>
      <p:sp>
        <p:nvSpPr>
          <p:cNvPr id="6" name="ZoneTexte 5">
            <a:extLst>
              <a:ext uri="{FF2B5EF4-FFF2-40B4-BE49-F238E27FC236}">
                <a16:creationId xmlns:a16="http://schemas.microsoft.com/office/drawing/2014/main" id="{8C69988E-7B75-B1AF-9293-095E2B0958B6}"/>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pic>
        <p:nvPicPr>
          <p:cNvPr id="3" name="Image 2" descr="Une image contenant texte, Police, capture d’écran, Caractère coloré&#10;&#10;Description générée automatiquement">
            <a:extLst>
              <a:ext uri="{FF2B5EF4-FFF2-40B4-BE49-F238E27FC236}">
                <a16:creationId xmlns:a16="http://schemas.microsoft.com/office/drawing/2014/main" id="{90E856C9-A6BC-D38C-6C8C-2CB02AE42182}"/>
              </a:ext>
            </a:extLst>
          </p:cNvPr>
          <p:cNvPicPr>
            <a:picLocks noChangeAspect="1"/>
          </p:cNvPicPr>
          <p:nvPr/>
        </p:nvPicPr>
        <p:blipFill rotWithShape="1">
          <a:blip r:embed="rId3"/>
          <a:srcRect l="84551" t="1083" b="722"/>
          <a:stretch/>
        </p:blipFill>
        <p:spPr>
          <a:xfrm>
            <a:off x="6149767" y="3480107"/>
            <a:ext cx="1797881" cy="1781586"/>
          </a:xfrm>
          <a:prstGeom prst="rect">
            <a:avLst/>
          </a:prstGeom>
        </p:spPr>
      </p:pic>
      <p:sp>
        <p:nvSpPr>
          <p:cNvPr id="8" name="Rectangle 32">
            <a:extLst>
              <a:ext uri="{FF2B5EF4-FFF2-40B4-BE49-F238E27FC236}">
                <a16:creationId xmlns:a16="http://schemas.microsoft.com/office/drawing/2014/main" id="{81F71030-BAAF-6077-BBAF-9D1DBD16BED9}"/>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1" name="Rectangle 10">
            <a:extLst>
              <a:ext uri="{FF2B5EF4-FFF2-40B4-BE49-F238E27FC236}">
                <a16:creationId xmlns:a16="http://schemas.microsoft.com/office/drawing/2014/main" id="{4A863906-A382-6615-BA56-0A45C640E99B}"/>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3" name="Tableau 12">
            <a:extLst>
              <a:ext uri="{FF2B5EF4-FFF2-40B4-BE49-F238E27FC236}">
                <a16:creationId xmlns:a16="http://schemas.microsoft.com/office/drawing/2014/main" id="{721F9CF5-545E-DA69-5936-930666652AB3}"/>
              </a:ext>
            </a:extLst>
          </p:cNvPr>
          <p:cNvGraphicFramePr>
            <a:graphicFrameLocks noGrp="1"/>
          </p:cNvGraphicFramePr>
          <p:nvPr>
            <p:extLst>
              <p:ext uri="{D42A27DB-BD31-4B8C-83A1-F6EECF244321}">
                <p14:modId xmlns:p14="http://schemas.microsoft.com/office/powerpoint/2010/main" val="725092852"/>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6" name="ZoneTexte 15">
            <a:extLst>
              <a:ext uri="{FF2B5EF4-FFF2-40B4-BE49-F238E27FC236}">
                <a16:creationId xmlns:a16="http://schemas.microsoft.com/office/drawing/2014/main" id="{046B2016-3C9B-88B2-1D7E-7B2EEB3F29AA}"/>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551058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38DFB-4CE0-2A8E-AAEA-1C0AB7540F1C}"/>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624FAB1F-B826-D334-93C6-216592C83509}"/>
              </a:ext>
            </a:extLst>
          </p:cNvPr>
          <p:cNvSpPr txBox="1"/>
          <p:nvPr/>
        </p:nvSpPr>
        <p:spPr>
          <a:xfrm>
            <a:off x="3149917" y="1082992"/>
            <a:ext cx="4086225"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Calibri"/>
                <a:cs typeface="Calibri"/>
              </a:rPr>
              <a:t>Activité professionnelle</a:t>
            </a:r>
            <a:endParaRPr lang="fr-FR" sz="2800" b="1">
              <a:latin typeface="Roboto"/>
              <a:ea typeface="Roboto"/>
              <a:cs typeface="Roboto"/>
            </a:endParaRPr>
          </a:p>
        </p:txBody>
      </p:sp>
      <p:sp>
        <p:nvSpPr>
          <p:cNvPr id="11" name="ZoneTexte 10">
            <a:extLst>
              <a:ext uri="{FF2B5EF4-FFF2-40B4-BE49-F238E27FC236}">
                <a16:creationId xmlns:a16="http://schemas.microsoft.com/office/drawing/2014/main" id="{7F233FE6-0212-4983-4A29-1B7526F3BF15}"/>
              </a:ext>
            </a:extLst>
          </p:cNvPr>
          <p:cNvSpPr txBox="1"/>
          <p:nvPr/>
        </p:nvSpPr>
        <p:spPr>
          <a:xfrm>
            <a:off x="3584283" y="3144773"/>
            <a:ext cx="7379489"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600" b="1">
                <a:latin typeface="Roboto"/>
                <a:ea typeface="Calibri"/>
                <a:cs typeface="Calibri"/>
              </a:rPr>
              <a:t>Quels départements attirent le plus les jeunes ? </a:t>
            </a:r>
          </a:p>
          <a:p>
            <a:pPr marL="457200" indent="-457200">
              <a:buAutoNum type="alphaUcPeriod"/>
            </a:pPr>
            <a:r>
              <a:rPr lang="fr-FR" sz="2400">
                <a:latin typeface="Roboto"/>
                <a:ea typeface="Calibri"/>
                <a:cs typeface="Arial"/>
              </a:rPr>
              <a:t>Paris</a:t>
            </a:r>
            <a:endParaRPr lang="en-US" sz="2400">
              <a:latin typeface="Roboto"/>
              <a:ea typeface="Calibri"/>
              <a:cs typeface="Arial"/>
            </a:endParaRPr>
          </a:p>
          <a:p>
            <a:pPr marL="457200" indent="-457200">
              <a:buAutoNum type="alphaUcPeriod"/>
            </a:pPr>
            <a:r>
              <a:rPr lang="fr-FR" sz="2400">
                <a:latin typeface="Roboto"/>
                <a:ea typeface="Roboto"/>
                <a:cs typeface="Arial"/>
              </a:rPr>
              <a:t>Petite Couronne</a:t>
            </a:r>
            <a:endParaRPr lang="en-US" sz="2400">
              <a:latin typeface="Roboto"/>
              <a:ea typeface="Roboto"/>
              <a:cs typeface="Arial"/>
            </a:endParaRPr>
          </a:p>
          <a:p>
            <a:pPr marL="457200" indent="-457200">
              <a:buAutoNum type="alphaUcPeriod"/>
            </a:pPr>
            <a:r>
              <a:rPr lang="fr-FR" sz="2400">
                <a:latin typeface="Roboto"/>
                <a:ea typeface="Roboto"/>
                <a:cs typeface="Arial"/>
              </a:rPr>
              <a:t>Grande Couronne</a:t>
            </a:r>
            <a:endParaRPr lang="fr-FR">
              <a:latin typeface="Roboto"/>
              <a:ea typeface="Roboto"/>
            </a:endParaRPr>
          </a:p>
        </p:txBody>
      </p:sp>
      <p:pic>
        <p:nvPicPr>
          <p:cNvPr id="6" name="Image 5" descr="Mains, Soulevé, Mains Levées, Les Bras">
            <a:extLst>
              <a:ext uri="{FF2B5EF4-FFF2-40B4-BE49-F238E27FC236}">
                <a16:creationId xmlns:a16="http://schemas.microsoft.com/office/drawing/2014/main" id="{D7CB563E-8E98-FAAA-3D4C-0F22B0AA2201}"/>
              </a:ext>
            </a:extLst>
          </p:cNvPr>
          <p:cNvPicPr>
            <a:picLocks noChangeAspect="1"/>
          </p:cNvPicPr>
          <p:nvPr/>
        </p:nvPicPr>
        <p:blipFill rotWithShape="1">
          <a:blip r:embed="rId3"/>
          <a:srcRect l="40517" t="46508" r="-216" b="-1138"/>
          <a:stretch/>
        </p:blipFill>
        <p:spPr>
          <a:xfrm>
            <a:off x="8771711" y="1085742"/>
            <a:ext cx="2928079" cy="1848312"/>
          </a:xfrm>
          <a:prstGeom prst="rect">
            <a:avLst/>
          </a:prstGeom>
        </p:spPr>
      </p:pic>
      <p:sp>
        <p:nvSpPr>
          <p:cNvPr id="7" name="ZoneTexte 6">
            <a:extLst>
              <a:ext uri="{FF2B5EF4-FFF2-40B4-BE49-F238E27FC236}">
                <a16:creationId xmlns:a16="http://schemas.microsoft.com/office/drawing/2014/main" id="{1D8AF38F-E7E5-7BC3-15C5-70C3A4B9D05A}"/>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8" name="Rectangle 32">
            <a:extLst>
              <a:ext uri="{FF2B5EF4-FFF2-40B4-BE49-F238E27FC236}">
                <a16:creationId xmlns:a16="http://schemas.microsoft.com/office/drawing/2014/main" id="{D81F246B-8EBB-3B25-6760-0A72158A3B87}"/>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0" name="Rectangle 10">
            <a:extLst>
              <a:ext uri="{FF2B5EF4-FFF2-40B4-BE49-F238E27FC236}">
                <a16:creationId xmlns:a16="http://schemas.microsoft.com/office/drawing/2014/main" id="{FE4AA739-A23C-5B30-59D9-3C581505B4B6}"/>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3" name="Tableau 12">
            <a:extLst>
              <a:ext uri="{FF2B5EF4-FFF2-40B4-BE49-F238E27FC236}">
                <a16:creationId xmlns:a16="http://schemas.microsoft.com/office/drawing/2014/main" id="{F6453A8A-7853-8E76-D32A-AB84F1C30FED}"/>
              </a:ext>
            </a:extLst>
          </p:cNvPr>
          <p:cNvGraphicFramePr>
            <a:graphicFrameLocks noGrp="1"/>
          </p:cNvGraphicFramePr>
          <p:nvPr>
            <p:extLst>
              <p:ext uri="{D42A27DB-BD31-4B8C-83A1-F6EECF244321}">
                <p14:modId xmlns:p14="http://schemas.microsoft.com/office/powerpoint/2010/main" val="1334208197"/>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6" name="ZoneTexte 15">
            <a:extLst>
              <a:ext uri="{FF2B5EF4-FFF2-40B4-BE49-F238E27FC236}">
                <a16:creationId xmlns:a16="http://schemas.microsoft.com/office/drawing/2014/main" id="{DE72CE21-0197-B9DD-1220-FE481237CA96}"/>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1869331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73885-1CD3-8C7F-FECF-DAE3FB562148}"/>
            </a:ext>
          </a:extLst>
        </p:cNvPr>
        <p:cNvGrpSpPr/>
        <p:nvPr/>
      </p:nvGrpSpPr>
      <p:grpSpPr>
        <a:xfrm>
          <a:off x="0" y="0"/>
          <a:ext cx="0" cy="0"/>
          <a:chOff x="0" y="0"/>
          <a:chExt cx="0" cy="0"/>
        </a:xfrm>
      </p:grpSpPr>
      <p:sp>
        <p:nvSpPr>
          <p:cNvPr id="9" name="Rectangle : coins arrondis 8">
            <a:extLst>
              <a:ext uri="{FF2B5EF4-FFF2-40B4-BE49-F238E27FC236}">
                <a16:creationId xmlns:a16="http://schemas.microsoft.com/office/drawing/2014/main" id="{D3B8442C-5553-D6B2-8F84-F717ABEAFC2D}"/>
              </a:ext>
            </a:extLst>
          </p:cNvPr>
          <p:cNvSpPr/>
          <p:nvPr/>
        </p:nvSpPr>
        <p:spPr>
          <a:xfrm>
            <a:off x="4510780" y="2085463"/>
            <a:ext cx="4881918" cy="1033602"/>
          </a:xfrm>
          <a:prstGeom prst="roundRect">
            <a:avLst/>
          </a:prstGeom>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a:r>
              <a:rPr lang="fr-FR" sz="2800">
                <a:solidFill>
                  <a:schemeClr val="tx2"/>
                </a:solidFill>
                <a:ea typeface="Calibri"/>
                <a:cs typeface="Calibri"/>
              </a:rPr>
              <a:t>Dans le 75 et le 92, plus de 70% ont moins de 50 ans</a:t>
            </a:r>
            <a:endParaRPr lang="fr-FR" sz="2800">
              <a:solidFill>
                <a:schemeClr val="tx2"/>
              </a:solidFill>
            </a:endParaRPr>
          </a:p>
        </p:txBody>
      </p:sp>
      <p:sp>
        <p:nvSpPr>
          <p:cNvPr id="6" name="ZoneTexte 5">
            <a:extLst>
              <a:ext uri="{FF2B5EF4-FFF2-40B4-BE49-F238E27FC236}">
                <a16:creationId xmlns:a16="http://schemas.microsoft.com/office/drawing/2014/main" id="{4A8792C4-8D1E-796A-0FEF-6127B8C1DCC8}"/>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pic>
        <p:nvPicPr>
          <p:cNvPr id="10" name="Image 9" descr="Une image contenant carte, texte, diagramme&#10;&#10;Description générée automatiquement">
            <a:extLst>
              <a:ext uri="{FF2B5EF4-FFF2-40B4-BE49-F238E27FC236}">
                <a16:creationId xmlns:a16="http://schemas.microsoft.com/office/drawing/2014/main" id="{C534759B-0809-0D64-A132-BBD74D4E5138}"/>
              </a:ext>
            </a:extLst>
          </p:cNvPr>
          <p:cNvPicPr>
            <a:picLocks noChangeAspect="1"/>
          </p:cNvPicPr>
          <p:nvPr/>
        </p:nvPicPr>
        <p:blipFill rotWithShape="1">
          <a:blip r:embed="rId3"/>
          <a:srcRect l="2174" t="2643" r="2536" b="3792"/>
          <a:stretch/>
        </p:blipFill>
        <p:spPr>
          <a:xfrm>
            <a:off x="5590412" y="3360924"/>
            <a:ext cx="2948070" cy="2371644"/>
          </a:xfrm>
          <a:prstGeom prst="rect">
            <a:avLst/>
          </a:prstGeom>
        </p:spPr>
      </p:pic>
      <p:sp>
        <p:nvSpPr>
          <p:cNvPr id="13" name="ZoneTexte 12">
            <a:extLst>
              <a:ext uri="{FF2B5EF4-FFF2-40B4-BE49-F238E27FC236}">
                <a16:creationId xmlns:a16="http://schemas.microsoft.com/office/drawing/2014/main" id="{6D4D8F2E-E89C-BB70-F357-A48DE5B9BFBC}"/>
              </a:ext>
            </a:extLst>
          </p:cNvPr>
          <p:cNvSpPr txBox="1"/>
          <p:nvPr/>
        </p:nvSpPr>
        <p:spPr>
          <a:xfrm>
            <a:off x="3149917" y="1082992"/>
            <a:ext cx="4086225"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Calibri"/>
                <a:cs typeface="Calibri"/>
              </a:rPr>
              <a:t>Activité professionnelle</a:t>
            </a:r>
            <a:endParaRPr lang="fr-FR" sz="2800" b="1">
              <a:latin typeface="Roboto"/>
              <a:ea typeface="Roboto"/>
              <a:cs typeface="Roboto"/>
            </a:endParaRPr>
          </a:p>
        </p:txBody>
      </p:sp>
      <p:sp>
        <p:nvSpPr>
          <p:cNvPr id="3" name="Rectangle 32">
            <a:extLst>
              <a:ext uri="{FF2B5EF4-FFF2-40B4-BE49-F238E27FC236}">
                <a16:creationId xmlns:a16="http://schemas.microsoft.com/office/drawing/2014/main" id="{2CEC723C-D3B2-3A7E-36B8-61736F4334C4}"/>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8" name="Rectangle 10">
            <a:extLst>
              <a:ext uri="{FF2B5EF4-FFF2-40B4-BE49-F238E27FC236}">
                <a16:creationId xmlns:a16="http://schemas.microsoft.com/office/drawing/2014/main" id="{7D355C0F-E687-6F4F-A6B9-656A5AC583B5}"/>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2" name="Tableau 11">
            <a:extLst>
              <a:ext uri="{FF2B5EF4-FFF2-40B4-BE49-F238E27FC236}">
                <a16:creationId xmlns:a16="http://schemas.microsoft.com/office/drawing/2014/main" id="{39E7431B-3309-A29B-C977-1BDEE094DF37}"/>
              </a:ext>
            </a:extLst>
          </p:cNvPr>
          <p:cNvGraphicFramePr>
            <a:graphicFrameLocks noGrp="1"/>
          </p:cNvGraphicFramePr>
          <p:nvPr>
            <p:extLst>
              <p:ext uri="{D42A27DB-BD31-4B8C-83A1-F6EECF244321}">
                <p14:modId xmlns:p14="http://schemas.microsoft.com/office/powerpoint/2010/main" val="3417914533"/>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6" name="ZoneTexte 15">
            <a:extLst>
              <a:ext uri="{FF2B5EF4-FFF2-40B4-BE49-F238E27FC236}">
                <a16:creationId xmlns:a16="http://schemas.microsoft.com/office/drawing/2014/main" id="{804A2E26-D165-885C-93B9-7DC351C36CB8}"/>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313649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1599D-90FC-1173-0DA2-32FCABF211B4}"/>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5547ED8B-318A-7088-7EAE-F1F0164C7DE7}"/>
              </a:ext>
            </a:extLst>
          </p:cNvPr>
          <p:cNvSpPr txBox="1"/>
          <p:nvPr/>
        </p:nvSpPr>
        <p:spPr>
          <a:xfrm>
            <a:off x="3505200" y="3152115"/>
            <a:ext cx="7810588" cy="18312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fr-FR" sz="2600">
                <a:latin typeface="Roboto"/>
                <a:ea typeface="Roboto"/>
                <a:cs typeface="Roboto"/>
              </a:rPr>
              <a:t>Quel % est installé</a:t>
            </a:r>
            <a:r>
              <a:rPr lang="fr-FR" sz="2600" b="1">
                <a:latin typeface="Roboto"/>
                <a:ea typeface="Roboto"/>
                <a:cs typeface="Roboto"/>
              </a:rPr>
              <a:t> depuis plus de 15 ans en IDF ?</a:t>
            </a:r>
            <a:r>
              <a:rPr lang="fr-FR" sz="2400" b="1">
                <a:latin typeface="Roboto"/>
                <a:ea typeface="Roboto"/>
                <a:cs typeface="Roboto"/>
              </a:rPr>
              <a:t> </a:t>
            </a:r>
            <a:endParaRPr lang="fr-FR"/>
          </a:p>
          <a:p>
            <a:pPr marL="457200">
              <a:spcAft>
                <a:spcPts val="600"/>
              </a:spcAft>
              <a:buAutoNum type="alphaUcPeriod"/>
            </a:pPr>
            <a:r>
              <a:rPr lang="fr-FR" sz="2400">
                <a:latin typeface="Roboto"/>
                <a:ea typeface="Roboto"/>
                <a:cs typeface="Roboto"/>
              </a:rPr>
              <a:t> Moins d'1 tiers</a:t>
            </a:r>
            <a:endParaRPr lang="en-US" sz="2400">
              <a:latin typeface="Roboto"/>
              <a:ea typeface="Roboto"/>
              <a:cs typeface="Roboto"/>
            </a:endParaRPr>
          </a:p>
          <a:p>
            <a:pPr marL="457200">
              <a:spcAft>
                <a:spcPts val="600"/>
              </a:spcAft>
              <a:buAutoNum type="alphaUcPeriod"/>
            </a:pPr>
            <a:r>
              <a:rPr lang="fr-FR" sz="2400">
                <a:latin typeface="Roboto"/>
                <a:ea typeface="Roboto"/>
                <a:cs typeface="Roboto"/>
              </a:rPr>
              <a:t> Entre 1 tiers et 2 tiers</a:t>
            </a:r>
            <a:endParaRPr lang="en-US" sz="2400">
              <a:latin typeface="Roboto"/>
              <a:ea typeface="Roboto"/>
              <a:cs typeface="Roboto"/>
            </a:endParaRPr>
          </a:p>
          <a:p>
            <a:pPr marL="457200">
              <a:spcAft>
                <a:spcPts val="600"/>
              </a:spcAft>
              <a:buAutoNum type="alphaUcPeriod"/>
            </a:pPr>
            <a:r>
              <a:rPr lang="fr-FR" sz="2400">
                <a:latin typeface="Roboto"/>
                <a:ea typeface="Roboto"/>
                <a:cs typeface="Roboto"/>
              </a:rPr>
              <a:t> Plus de 2 tiers</a:t>
            </a:r>
            <a:endParaRPr lang="fr-FR">
              <a:latin typeface="Roboto"/>
              <a:ea typeface="Roboto"/>
              <a:cs typeface="Roboto"/>
            </a:endParaRPr>
          </a:p>
        </p:txBody>
      </p:sp>
      <p:pic>
        <p:nvPicPr>
          <p:cNvPr id="11" name="Image 10" descr="Mains, Soulevé, Mains Levées, Les Bras">
            <a:extLst>
              <a:ext uri="{FF2B5EF4-FFF2-40B4-BE49-F238E27FC236}">
                <a16:creationId xmlns:a16="http://schemas.microsoft.com/office/drawing/2014/main" id="{D52B9C3A-4E8E-88BC-5D68-F3B9AA847C07}"/>
              </a:ext>
            </a:extLst>
          </p:cNvPr>
          <p:cNvPicPr>
            <a:picLocks noChangeAspect="1"/>
          </p:cNvPicPr>
          <p:nvPr/>
        </p:nvPicPr>
        <p:blipFill rotWithShape="1">
          <a:blip r:embed="rId3"/>
          <a:srcRect l="40517" t="46508" r="-216" b="-1138"/>
          <a:stretch/>
        </p:blipFill>
        <p:spPr>
          <a:xfrm>
            <a:off x="8681176" y="972574"/>
            <a:ext cx="2928079" cy="1848312"/>
          </a:xfrm>
          <a:prstGeom prst="rect">
            <a:avLst/>
          </a:prstGeom>
        </p:spPr>
      </p:pic>
      <p:sp>
        <p:nvSpPr>
          <p:cNvPr id="6" name="ZoneTexte 5">
            <a:extLst>
              <a:ext uri="{FF2B5EF4-FFF2-40B4-BE49-F238E27FC236}">
                <a16:creationId xmlns:a16="http://schemas.microsoft.com/office/drawing/2014/main" id="{42C86295-F798-49E7-02E8-F3EA6E11D8C4}"/>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7" name="ZoneTexte 6">
            <a:extLst>
              <a:ext uri="{FF2B5EF4-FFF2-40B4-BE49-F238E27FC236}">
                <a16:creationId xmlns:a16="http://schemas.microsoft.com/office/drawing/2014/main" id="{D77C9BB4-C905-8764-48D6-048D565215D1}"/>
              </a:ext>
            </a:extLst>
          </p:cNvPr>
          <p:cNvSpPr txBox="1"/>
          <p:nvPr/>
        </p:nvSpPr>
        <p:spPr>
          <a:xfrm>
            <a:off x="3149917" y="1082992"/>
            <a:ext cx="4086225"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Calibri"/>
                <a:cs typeface="Calibri"/>
              </a:rPr>
              <a:t>Activité professionnelle</a:t>
            </a:r>
            <a:endParaRPr lang="fr-FR" sz="2800" b="1">
              <a:latin typeface="Roboto"/>
              <a:ea typeface="Roboto"/>
              <a:cs typeface="Roboto"/>
            </a:endParaRPr>
          </a:p>
        </p:txBody>
      </p:sp>
      <p:sp>
        <p:nvSpPr>
          <p:cNvPr id="3" name="Rectangle 32">
            <a:extLst>
              <a:ext uri="{FF2B5EF4-FFF2-40B4-BE49-F238E27FC236}">
                <a16:creationId xmlns:a16="http://schemas.microsoft.com/office/drawing/2014/main" id="{B2C586D7-684B-9178-E073-38C9B23F9967}"/>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0" name="Rectangle 10">
            <a:extLst>
              <a:ext uri="{FF2B5EF4-FFF2-40B4-BE49-F238E27FC236}">
                <a16:creationId xmlns:a16="http://schemas.microsoft.com/office/drawing/2014/main" id="{04287AED-CD1A-C877-5A26-6F6B12586C83}"/>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3" name="Tableau 12">
            <a:extLst>
              <a:ext uri="{FF2B5EF4-FFF2-40B4-BE49-F238E27FC236}">
                <a16:creationId xmlns:a16="http://schemas.microsoft.com/office/drawing/2014/main" id="{DB25C2E7-DDBF-898F-EFAE-CE48829E3E76}"/>
              </a:ext>
            </a:extLst>
          </p:cNvPr>
          <p:cNvGraphicFramePr>
            <a:graphicFrameLocks noGrp="1"/>
          </p:cNvGraphicFramePr>
          <p:nvPr>
            <p:extLst>
              <p:ext uri="{D42A27DB-BD31-4B8C-83A1-F6EECF244321}">
                <p14:modId xmlns:p14="http://schemas.microsoft.com/office/powerpoint/2010/main" val="2905593824"/>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6" name="ZoneTexte 15">
            <a:extLst>
              <a:ext uri="{FF2B5EF4-FFF2-40B4-BE49-F238E27FC236}">
                <a16:creationId xmlns:a16="http://schemas.microsoft.com/office/drawing/2014/main" id="{8F143A32-CF53-4650-CAB7-17445BA25972}"/>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926759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A1B25-01A3-A0BE-77F0-4C16A7A01E91}"/>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6C729523-BAC1-51D2-3733-02EF702B04BC}"/>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pic>
        <p:nvPicPr>
          <p:cNvPr id="8" name="Image 7" descr="Une image contenant texte, diagramme, carte&#10;&#10;Description générée automatiquement">
            <a:extLst>
              <a:ext uri="{FF2B5EF4-FFF2-40B4-BE49-F238E27FC236}">
                <a16:creationId xmlns:a16="http://schemas.microsoft.com/office/drawing/2014/main" id="{8E6847B8-A4E0-6DF9-F1DC-798C6F8550EB}"/>
              </a:ext>
            </a:extLst>
          </p:cNvPr>
          <p:cNvPicPr>
            <a:picLocks noChangeAspect="1"/>
          </p:cNvPicPr>
          <p:nvPr/>
        </p:nvPicPr>
        <p:blipFill rotWithShape="1">
          <a:blip r:embed="rId3"/>
          <a:srcRect r="20935" b="6812"/>
          <a:stretch/>
        </p:blipFill>
        <p:spPr>
          <a:xfrm>
            <a:off x="7932441" y="1671078"/>
            <a:ext cx="3978852" cy="3834505"/>
          </a:xfrm>
          <a:prstGeom prst="rect">
            <a:avLst/>
          </a:prstGeom>
        </p:spPr>
      </p:pic>
      <p:sp>
        <p:nvSpPr>
          <p:cNvPr id="10" name="Rectangle : coins arrondis 9">
            <a:extLst>
              <a:ext uri="{FF2B5EF4-FFF2-40B4-BE49-F238E27FC236}">
                <a16:creationId xmlns:a16="http://schemas.microsoft.com/office/drawing/2014/main" id="{A3E48740-25C3-CAB1-9881-641F73C04AB5}"/>
              </a:ext>
            </a:extLst>
          </p:cNvPr>
          <p:cNvSpPr/>
          <p:nvPr/>
        </p:nvSpPr>
        <p:spPr>
          <a:xfrm>
            <a:off x="5236509" y="1881467"/>
            <a:ext cx="2588556" cy="1613647"/>
          </a:xfrm>
          <a:prstGeom prst="roundRect">
            <a:avLst/>
          </a:prstGeom>
          <a:solidFill>
            <a:srgbClr val="5949F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latin typeface="Roboto"/>
                <a:ea typeface="Roboto"/>
                <a:cs typeface="Roboto"/>
              </a:rPr>
              <a:t>58 % des répondants installés depuis plus de 15 ans en IDF</a:t>
            </a:r>
          </a:p>
        </p:txBody>
      </p:sp>
      <p:sp>
        <p:nvSpPr>
          <p:cNvPr id="11" name="Rectangle : coins arrondis 10">
            <a:extLst>
              <a:ext uri="{FF2B5EF4-FFF2-40B4-BE49-F238E27FC236}">
                <a16:creationId xmlns:a16="http://schemas.microsoft.com/office/drawing/2014/main" id="{A2415F0A-C51F-2A08-7448-13C6F42CA961}"/>
              </a:ext>
            </a:extLst>
          </p:cNvPr>
          <p:cNvSpPr/>
          <p:nvPr/>
        </p:nvSpPr>
        <p:spPr>
          <a:xfrm>
            <a:off x="5236508" y="3708025"/>
            <a:ext cx="2622174" cy="1613647"/>
          </a:xfrm>
          <a:prstGeom prst="roundRect">
            <a:avLst/>
          </a:prstGeom>
          <a:solidFill>
            <a:srgbClr val="F5E72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a:solidFill>
                  <a:schemeClr val="tx1"/>
                </a:solidFill>
                <a:latin typeface="Roboto"/>
                <a:ea typeface="Roboto"/>
                <a:cs typeface="Roboto"/>
              </a:rPr>
              <a:t>36% </a:t>
            </a:r>
          </a:p>
          <a:p>
            <a:pPr algn="ctr"/>
            <a:r>
              <a:rPr lang="fr-FR">
                <a:solidFill>
                  <a:schemeClr val="tx1"/>
                </a:solidFill>
                <a:latin typeface="Roboto"/>
                <a:ea typeface="Roboto"/>
                <a:cs typeface="Roboto"/>
              </a:rPr>
              <a:t>en Centre-Val-de-Loire</a:t>
            </a:r>
          </a:p>
        </p:txBody>
      </p:sp>
      <p:pic>
        <p:nvPicPr>
          <p:cNvPr id="13" name="Image 12" descr="Bateau, Voyage En Bateau, Aviron, L'Eau">
            <a:extLst>
              <a:ext uri="{FF2B5EF4-FFF2-40B4-BE49-F238E27FC236}">
                <a16:creationId xmlns:a16="http://schemas.microsoft.com/office/drawing/2014/main" id="{139FB244-AB46-6D35-B6E6-82E161863F4E}"/>
              </a:ext>
            </a:extLst>
          </p:cNvPr>
          <p:cNvPicPr>
            <a:picLocks noChangeAspect="1"/>
          </p:cNvPicPr>
          <p:nvPr/>
        </p:nvPicPr>
        <p:blipFill>
          <a:blip r:embed="rId4"/>
          <a:stretch>
            <a:fillRect/>
          </a:stretch>
        </p:blipFill>
        <p:spPr>
          <a:xfrm>
            <a:off x="3065930" y="2718547"/>
            <a:ext cx="2138083" cy="2138083"/>
          </a:xfrm>
          <a:prstGeom prst="rect">
            <a:avLst/>
          </a:prstGeom>
        </p:spPr>
      </p:pic>
      <p:sp>
        <p:nvSpPr>
          <p:cNvPr id="16" name="ZoneTexte 15">
            <a:extLst>
              <a:ext uri="{FF2B5EF4-FFF2-40B4-BE49-F238E27FC236}">
                <a16:creationId xmlns:a16="http://schemas.microsoft.com/office/drawing/2014/main" id="{4A8A029D-20BF-0F25-3790-EABF19285A1B}"/>
              </a:ext>
            </a:extLst>
          </p:cNvPr>
          <p:cNvSpPr txBox="1"/>
          <p:nvPr/>
        </p:nvSpPr>
        <p:spPr>
          <a:xfrm>
            <a:off x="3149917" y="1082992"/>
            <a:ext cx="4086225"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Calibri"/>
                <a:cs typeface="Calibri"/>
              </a:rPr>
              <a:t>Activité professionnelle</a:t>
            </a:r>
            <a:endParaRPr lang="fr-FR" sz="2800" b="1">
              <a:latin typeface="Roboto"/>
              <a:ea typeface="Roboto"/>
              <a:cs typeface="Roboto"/>
            </a:endParaRPr>
          </a:p>
        </p:txBody>
      </p:sp>
      <p:sp>
        <p:nvSpPr>
          <p:cNvPr id="3" name="Rectangle 32">
            <a:extLst>
              <a:ext uri="{FF2B5EF4-FFF2-40B4-BE49-F238E27FC236}">
                <a16:creationId xmlns:a16="http://schemas.microsoft.com/office/drawing/2014/main" id="{FAE2569D-8F02-11F4-3DB1-97606DCA4025}"/>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7" name="Rectangle 10">
            <a:extLst>
              <a:ext uri="{FF2B5EF4-FFF2-40B4-BE49-F238E27FC236}">
                <a16:creationId xmlns:a16="http://schemas.microsoft.com/office/drawing/2014/main" id="{9E8E8974-60D2-4D95-329F-25DA72ABD970}"/>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5" name="Tableau 14">
            <a:extLst>
              <a:ext uri="{FF2B5EF4-FFF2-40B4-BE49-F238E27FC236}">
                <a16:creationId xmlns:a16="http://schemas.microsoft.com/office/drawing/2014/main" id="{B79E23F9-B881-C3BF-EB0F-58E5127BAF79}"/>
              </a:ext>
            </a:extLst>
          </p:cNvPr>
          <p:cNvGraphicFramePr>
            <a:graphicFrameLocks noGrp="1"/>
          </p:cNvGraphicFramePr>
          <p:nvPr>
            <p:extLst>
              <p:ext uri="{D42A27DB-BD31-4B8C-83A1-F6EECF244321}">
                <p14:modId xmlns:p14="http://schemas.microsoft.com/office/powerpoint/2010/main" val="3879221251"/>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8" name="ZoneTexte 17">
            <a:extLst>
              <a:ext uri="{FF2B5EF4-FFF2-40B4-BE49-F238E27FC236}">
                <a16:creationId xmlns:a16="http://schemas.microsoft.com/office/drawing/2014/main" id="{1ECE9B19-5A5A-02EA-ABCC-5B77BEF8E452}"/>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4269452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EDD64-C27C-46DC-7750-33EF4B48CD4D}"/>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79B2A979-69A1-1E38-9580-42578B130A34}"/>
              </a:ext>
            </a:extLst>
          </p:cNvPr>
          <p:cNvSpPr txBox="1"/>
          <p:nvPr/>
        </p:nvSpPr>
        <p:spPr>
          <a:xfrm>
            <a:off x="3643991" y="3379163"/>
            <a:ext cx="8258269" cy="22006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fr-FR" sz="2600">
                <a:latin typeface="Roboto"/>
                <a:ea typeface="Roboto"/>
                <a:cs typeface="Roboto"/>
              </a:rPr>
              <a:t>Quel % ont une </a:t>
            </a:r>
            <a:r>
              <a:rPr lang="fr-FR" sz="2600" b="1">
                <a:latin typeface="Roboto"/>
                <a:ea typeface="Roboto"/>
                <a:cs typeface="Roboto"/>
              </a:rPr>
              <a:t>pratique généraliste</a:t>
            </a:r>
            <a:r>
              <a:rPr lang="fr-FR" sz="2600">
                <a:latin typeface="Roboto"/>
                <a:ea typeface="Roboto"/>
                <a:cs typeface="Roboto"/>
              </a:rPr>
              <a:t> en IDF ?</a:t>
            </a:r>
            <a:r>
              <a:rPr lang="fr-FR" sz="2400">
                <a:latin typeface="Roboto"/>
                <a:ea typeface="Roboto"/>
                <a:cs typeface="Roboto"/>
              </a:rPr>
              <a:t> </a:t>
            </a:r>
            <a:endParaRPr lang="fr-FR"/>
          </a:p>
          <a:p>
            <a:pPr marL="457200">
              <a:spcAft>
                <a:spcPts val="600"/>
              </a:spcAft>
              <a:buAutoNum type="alphaUcPeriod"/>
            </a:pPr>
            <a:r>
              <a:rPr lang="fr-FR" sz="2400">
                <a:latin typeface="Roboto"/>
                <a:ea typeface="Roboto"/>
                <a:cs typeface="Roboto"/>
              </a:rPr>
              <a:t> Moins d'1 tiers</a:t>
            </a:r>
            <a:endParaRPr lang="en-US" sz="2400">
              <a:latin typeface="Roboto"/>
              <a:ea typeface="Roboto"/>
              <a:cs typeface="Roboto"/>
            </a:endParaRPr>
          </a:p>
          <a:p>
            <a:pPr marL="457200">
              <a:spcAft>
                <a:spcPts val="600"/>
              </a:spcAft>
              <a:buAutoNum type="alphaUcPeriod"/>
            </a:pPr>
            <a:r>
              <a:rPr lang="fr-FR" sz="2400">
                <a:latin typeface="Roboto"/>
                <a:ea typeface="Roboto"/>
                <a:cs typeface="Roboto"/>
              </a:rPr>
              <a:t> Entre 1 tiers et 2 tiers</a:t>
            </a:r>
            <a:endParaRPr lang="en-US" sz="2400">
              <a:latin typeface="Roboto"/>
              <a:ea typeface="Roboto"/>
              <a:cs typeface="Roboto"/>
            </a:endParaRPr>
          </a:p>
          <a:p>
            <a:pPr marL="457200">
              <a:spcAft>
                <a:spcPts val="600"/>
              </a:spcAft>
              <a:buAutoNum type="alphaUcPeriod"/>
            </a:pPr>
            <a:r>
              <a:rPr lang="fr-FR" sz="2400">
                <a:latin typeface="Roboto"/>
                <a:ea typeface="Roboto"/>
                <a:cs typeface="Roboto"/>
              </a:rPr>
              <a:t> Plus de 2 tiers</a:t>
            </a:r>
            <a:br>
              <a:rPr lang="fr-FR" sz="2400">
                <a:latin typeface="Roboto"/>
                <a:ea typeface="Roboto"/>
                <a:cs typeface="Roboto"/>
              </a:rPr>
            </a:br>
            <a:endParaRPr lang="fr-FR" sz="2400">
              <a:latin typeface="Roboto"/>
              <a:ea typeface="Roboto"/>
              <a:cs typeface="Roboto"/>
            </a:endParaRPr>
          </a:p>
        </p:txBody>
      </p:sp>
      <p:sp>
        <p:nvSpPr>
          <p:cNvPr id="6" name="ZoneTexte 5">
            <a:extLst>
              <a:ext uri="{FF2B5EF4-FFF2-40B4-BE49-F238E27FC236}">
                <a16:creationId xmlns:a16="http://schemas.microsoft.com/office/drawing/2014/main" id="{93EFB60A-68A4-CF48-DDBD-1FAE5EC6C22A}"/>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pic>
        <p:nvPicPr>
          <p:cNvPr id="10" name="Image 9" descr="Mains, Soulevé, Mains Levées, Les Bras">
            <a:extLst>
              <a:ext uri="{FF2B5EF4-FFF2-40B4-BE49-F238E27FC236}">
                <a16:creationId xmlns:a16="http://schemas.microsoft.com/office/drawing/2014/main" id="{7BF7767F-4EE9-B585-E3E1-EEA7A120C3AA}"/>
              </a:ext>
            </a:extLst>
          </p:cNvPr>
          <p:cNvPicPr>
            <a:picLocks noChangeAspect="1"/>
          </p:cNvPicPr>
          <p:nvPr/>
        </p:nvPicPr>
        <p:blipFill rotWithShape="1">
          <a:blip r:embed="rId3"/>
          <a:srcRect l="40517" t="46508" r="-216" b="-1138"/>
          <a:stretch/>
        </p:blipFill>
        <p:spPr>
          <a:xfrm>
            <a:off x="8681176" y="972574"/>
            <a:ext cx="2928079" cy="1848312"/>
          </a:xfrm>
          <a:prstGeom prst="rect">
            <a:avLst/>
          </a:prstGeom>
        </p:spPr>
      </p:pic>
      <p:sp>
        <p:nvSpPr>
          <p:cNvPr id="7" name="ZoneTexte 6">
            <a:extLst>
              <a:ext uri="{FF2B5EF4-FFF2-40B4-BE49-F238E27FC236}">
                <a16:creationId xmlns:a16="http://schemas.microsoft.com/office/drawing/2014/main" id="{092F5182-0BAF-E58F-42B6-B39774ED8320}"/>
              </a:ext>
            </a:extLst>
          </p:cNvPr>
          <p:cNvSpPr txBox="1"/>
          <p:nvPr/>
        </p:nvSpPr>
        <p:spPr>
          <a:xfrm>
            <a:off x="3149917" y="1082992"/>
            <a:ext cx="4086225"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Calibri"/>
                <a:cs typeface="Calibri"/>
              </a:rPr>
              <a:t>Activité professionnelle</a:t>
            </a:r>
            <a:endParaRPr lang="fr-FR" sz="2800" b="1">
              <a:latin typeface="Roboto"/>
              <a:ea typeface="Roboto"/>
              <a:cs typeface="Roboto"/>
            </a:endParaRPr>
          </a:p>
        </p:txBody>
      </p:sp>
      <p:sp>
        <p:nvSpPr>
          <p:cNvPr id="3" name="Rectangle 32">
            <a:extLst>
              <a:ext uri="{FF2B5EF4-FFF2-40B4-BE49-F238E27FC236}">
                <a16:creationId xmlns:a16="http://schemas.microsoft.com/office/drawing/2014/main" id="{50BF8E3E-B127-5E5A-BB96-864F8C883EBD}"/>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1" name="Rectangle 10">
            <a:extLst>
              <a:ext uri="{FF2B5EF4-FFF2-40B4-BE49-F238E27FC236}">
                <a16:creationId xmlns:a16="http://schemas.microsoft.com/office/drawing/2014/main" id="{DBB0E205-30A8-1294-AE7A-0765BE2FC046}"/>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3" name="Tableau 12">
            <a:extLst>
              <a:ext uri="{FF2B5EF4-FFF2-40B4-BE49-F238E27FC236}">
                <a16:creationId xmlns:a16="http://schemas.microsoft.com/office/drawing/2014/main" id="{00F580ED-9452-30F1-5D0D-39E9255FF02B}"/>
              </a:ext>
            </a:extLst>
          </p:cNvPr>
          <p:cNvGraphicFramePr>
            <a:graphicFrameLocks noGrp="1"/>
          </p:cNvGraphicFramePr>
          <p:nvPr>
            <p:extLst>
              <p:ext uri="{D42A27DB-BD31-4B8C-83A1-F6EECF244321}">
                <p14:modId xmlns:p14="http://schemas.microsoft.com/office/powerpoint/2010/main" val="2265488051"/>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6" name="ZoneTexte 15">
            <a:extLst>
              <a:ext uri="{FF2B5EF4-FFF2-40B4-BE49-F238E27FC236}">
                <a16:creationId xmlns:a16="http://schemas.microsoft.com/office/drawing/2014/main" id="{3007BFC0-F48E-B603-F74A-3803C6DDB7FA}"/>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1867421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80616-3F5A-D658-BCBA-0B577E2D78F6}"/>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A3290D2C-5FC8-6745-881F-AB1AB1FECF19}"/>
              </a:ext>
            </a:extLst>
          </p:cNvPr>
          <p:cNvSpPr txBox="1"/>
          <p:nvPr/>
        </p:nvSpPr>
        <p:spPr>
          <a:xfrm>
            <a:off x="4965285" y="1941142"/>
            <a:ext cx="8756209"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b="1">
                <a:latin typeface="Roboto"/>
                <a:ea typeface="Roboto"/>
                <a:cs typeface="Roboto"/>
              </a:rPr>
              <a:t>Spécificités d'exercice en IDF</a:t>
            </a:r>
          </a:p>
          <a:p>
            <a:endParaRPr lang="fr-FR">
              <a:solidFill>
                <a:srgbClr val="FF0000"/>
              </a:solidFill>
              <a:latin typeface="Roboto"/>
              <a:ea typeface="Roboto"/>
              <a:cs typeface="Roboto"/>
            </a:endParaRPr>
          </a:p>
          <a:p>
            <a:endParaRPr lang="fr-FR">
              <a:latin typeface="Roboto"/>
              <a:ea typeface="Roboto"/>
              <a:cs typeface="Roboto"/>
            </a:endParaRPr>
          </a:p>
        </p:txBody>
      </p:sp>
      <p:sp>
        <p:nvSpPr>
          <p:cNvPr id="3" name="ZoneTexte 2">
            <a:extLst>
              <a:ext uri="{FF2B5EF4-FFF2-40B4-BE49-F238E27FC236}">
                <a16:creationId xmlns:a16="http://schemas.microsoft.com/office/drawing/2014/main" id="{456C92CF-932A-08EE-DDFC-37DE42FBEB8E}"/>
              </a:ext>
            </a:extLst>
          </p:cNvPr>
          <p:cNvSpPr txBox="1"/>
          <p:nvPr/>
        </p:nvSpPr>
        <p:spPr>
          <a:xfrm>
            <a:off x="4724400" y="3200400"/>
            <a:ext cx="501411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Triade </a:t>
            </a:r>
            <a:r>
              <a:rPr lang="en-US" b="1" err="1"/>
              <a:t>Généraliste</a:t>
            </a:r>
            <a:r>
              <a:rPr lang="en-US" b="1"/>
              <a:t> / </a:t>
            </a:r>
            <a:r>
              <a:rPr lang="en-US" b="1" err="1"/>
              <a:t>Orthopédie</a:t>
            </a:r>
            <a:r>
              <a:rPr lang="en-US" b="1"/>
              <a:t> / Sport</a:t>
            </a:r>
          </a:p>
        </p:txBody>
      </p:sp>
      <p:pic>
        <p:nvPicPr>
          <p:cNvPr id="6" name="Image 5" descr="Une image contenant texte, capture d’écran, Police&#10;&#10;Description générée automatiquement">
            <a:extLst>
              <a:ext uri="{FF2B5EF4-FFF2-40B4-BE49-F238E27FC236}">
                <a16:creationId xmlns:a16="http://schemas.microsoft.com/office/drawing/2014/main" id="{34A3CA8B-F750-C000-6C40-339D4569DB20}"/>
              </a:ext>
            </a:extLst>
          </p:cNvPr>
          <p:cNvPicPr>
            <a:picLocks noChangeAspect="1"/>
          </p:cNvPicPr>
          <p:nvPr/>
        </p:nvPicPr>
        <p:blipFill>
          <a:blip r:embed="rId3"/>
          <a:stretch>
            <a:fillRect/>
          </a:stretch>
        </p:blipFill>
        <p:spPr>
          <a:xfrm>
            <a:off x="3674646" y="2572242"/>
            <a:ext cx="7508030" cy="2774986"/>
          </a:xfrm>
          <a:prstGeom prst="rect">
            <a:avLst/>
          </a:prstGeom>
        </p:spPr>
      </p:pic>
      <p:sp>
        <p:nvSpPr>
          <p:cNvPr id="9" name="ZoneTexte 8">
            <a:extLst>
              <a:ext uri="{FF2B5EF4-FFF2-40B4-BE49-F238E27FC236}">
                <a16:creationId xmlns:a16="http://schemas.microsoft.com/office/drawing/2014/main" id="{C72A48E9-2333-CA19-8818-054E0E0FE507}"/>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8" name="ZoneTexte 7">
            <a:extLst>
              <a:ext uri="{FF2B5EF4-FFF2-40B4-BE49-F238E27FC236}">
                <a16:creationId xmlns:a16="http://schemas.microsoft.com/office/drawing/2014/main" id="{1E4CE7C0-6765-5E4E-0E9D-29EB8D202CA6}"/>
              </a:ext>
            </a:extLst>
          </p:cNvPr>
          <p:cNvSpPr txBox="1"/>
          <p:nvPr/>
        </p:nvSpPr>
        <p:spPr>
          <a:xfrm>
            <a:off x="3149917" y="1082992"/>
            <a:ext cx="4086225"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Calibri"/>
                <a:cs typeface="Calibri"/>
              </a:rPr>
              <a:t>Activité professionnelle</a:t>
            </a:r>
            <a:endParaRPr lang="fr-FR" sz="2800" b="1">
              <a:latin typeface="Roboto"/>
              <a:ea typeface="Roboto"/>
              <a:cs typeface="Roboto"/>
            </a:endParaRPr>
          </a:p>
        </p:txBody>
      </p:sp>
      <p:sp>
        <p:nvSpPr>
          <p:cNvPr id="7" name="Rectangle 32">
            <a:extLst>
              <a:ext uri="{FF2B5EF4-FFF2-40B4-BE49-F238E27FC236}">
                <a16:creationId xmlns:a16="http://schemas.microsoft.com/office/drawing/2014/main" id="{99988076-BFBE-1AC6-1439-442A7F28F1CD}"/>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1" name="Rectangle 10">
            <a:extLst>
              <a:ext uri="{FF2B5EF4-FFF2-40B4-BE49-F238E27FC236}">
                <a16:creationId xmlns:a16="http://schemas.microsoft.com/office/drawing/2014/main" id="{389222AD-4817-CABE-DA9E-600234C7BD65}"/>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5" name="Tableau 14">
            <a:extLst>
              <a:ext uri="{FF2B5EF4-FFF2-40B4-BE49-F238E27FC236}">
                <a16:creationId xmlns:a16="http://schemas.microsoft.com/office/drawing/2014/main" id="{CFD0FEDE-A01B-D884-304C-F6482E8EBC5A}"/>
              </a:ext>
            </a:extLst>
          </p:cNvPr>
          <p:cNvGraphicFramePr>
            <a:graphicFrameLocks noGrp="1"/>
          </p:cNvGraphicFramePr>
          <p:nvPr>
            <p:extLst>
              <p:ext uri="{D42A27DB-BD31-4B8C-83A1-F6EECF244321}">
                <p14:modId xmlns:p14="http://schemas.microsoft.com/office/powerpoint/2010/main" val="4202029938"/>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7" name="ZoneTexte 16">
            <a:extLst>
              <a:ext uri="{FF2B5EF4-FFF2-40B4-BE49-F238E27FC236}">
                <a16:creationId xmlns:a16="http://schemas.microsoft.com/office/drawing/2014/main" id="{CB285962-10E6-70FF-80A2-FB9A60302892}"/>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18561642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9039D-0B6A-B3F2-5161-501BD6E4FF86}"/>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08A925BA-8FCB-485B-DA98-0A5A8427A11C}"/>
              </a:ext>
            </a:extLst>
          </p:cNvPr>
          <p:cNvSpPr txBox="1"/>
          <p:nvPr/>
        </p:nvSpPr>
        <p:spPr>
          <a:xfrm>
            <a:off x="3041964" y="2611925"/>
            <a:ext cx="5496961"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Triade </a:t>
            </a:r>
            <a:r>
              <a:rPr lang="en-US" sz="2400" b="1" err="1"/>
              <a:t>Généraliste</a:t>
            </a:r>
            <a:r>
              <a:rPr lang="en-US" sz="2400" b="1"/>
              <a:t> / </a:t>
            </a:r>
            <a:r>
              <a:rPr lang="en-US" sz="2400" b="1" err="1"/>
              <a:t>Orthopédie</a:t>
            </a:r>
            <a:r>
              <a:rPr lang="en-US" sz="2400" b="1"/>
              <a:t> / Sport</a:t>
            </a:r>
          </a:p>
          <a:p>
            <a:pPr algn="ctr"/>
            <a:r>
              <a:rPr lang="en-US" sz="3600" b="1">
                <a:ea typeface="Calibri"/>
                <a:cs typeface="Calibri"/>
              </a:rPr>
              <a:t>+</a:t>
            </a:r>
          </a:p>
        </p:txBody>
      </p:sp>
      <p:pic>
        <p:nvPicPr>
          <p:cNvPr id="8" name="Image 7" descr="Une image contenant texte, chaussures, dessin humoristique, habits&#10;&#10;Description générée automatiquement">
            <a:extLst>
              <a:ext uri="{FF2B5EF4-FFF2-40B4-BE49-F238E27FC236}">
                <a16:creationId xmlns:a16="http://schemas.microsoft.com/office/drawing/2014/main" id="{D1BDEABB-5F45-01D8-7FDE-634E53AA71BA}"/>
              </a:ext>
            </a:extLst>
          </p:cNvPr>
          <p:cNvPicPr>
            <a:picLocks noChangeAspect="1"/>
          </p:cNvPicPr>
          <p:nvPr/>
        </p:nvPicPr>
        <p:blipFill>
          <a:blip r:embed="rId3"/>
          <a:stretch>
            <a:fillRect/>
          </a:stretch>
        </p:blipFill>
        <p:spPr>
          <a:xfrm>
            <a:off x="3568291" y="3451351"/>
            <a:ext cx="4280025" cy="2406335"/>
          </a:xfrm>
          <a:prstGeom prst="rect">
            <a:avLst/>
          </a:prstGeom>
        </p:spPr>
      </p:pic>
      <p:pic>
        <p:nvPicPr>
          <p:cNvPr id="9" name="Image 8" descr="Une image contenant texte, capture d’écran, diagramme, Police&#10;&#10;Description générée automatiquement">
            <a:extLst>
              <a:ext uri="{FF2B5EF4-FFF2-40B4-BE49-F238E27FC236}">
                <a16:creationId xmlns:a16="http://schemas.microsoft.com/office/drawing/2014/main" id="{C65E64D7-D93D-6F61-4525-6F8003C03717}"/>
              </a:ext>
            </a:extLst>
          </p:cNvPr>
          <p:cNvPicPr>
            <a:picLocks noChangeAspect="1"/>
          </p:cNvPicPr>
          <p:nvPr/>
        </p:nvPicPr>
        <p:blipFill>
          <a:blip r:embed="rId4"/>
          <a:stretch>
            <a:fillRect/>
          </a:stretch>
        </p:blipFill>
        <p:spPr>
          <a:xfrm>
            <a:off x="8544207" y="3672689"/>
            <a:ext cx="3221525" cy="2492721"/>
          </a:xfrm>
          <a:prstGeom prst="rect">
            <a:avLst/>
          </a:prstGeom>
        </p:spPr>
      </p:pic>
      <p:sp>
        <p:nvSpPr>
          <p:cNvPr id="12" name="ZoneTexte 11">
            <a:extLst>
              <a:ext uri="{FF2B5EF4-FFF2-40B4-BE49-F238E27FC236}">
                <a16:creationId xmlns:a16="http://schemas.microsoft.com/office/drawing/2014/main" id="{6070AACD-5CCC-4489-CB81-09FD8DFE83DF}"/>
              </a:ext>
            </a:extLst>
          </p:cNvPr>
          <p:cNvSpPr txBox="1"/>
          <p:nvPr/>
        </p:nvSpPr>
        <p:spPr>
          <a:xfrm>
            <a:off x="8543453" y="2199553"/>
            <a:ext cx="358517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b="1">
                <a:latin typeface="Roboto"/>
                <a:ea typeface="Roboto"/>
                <a:cs typeface="Roboto"/>
              </a:rPr>
              <a:t>Particularités départementales</a:t>
            </a:r>
            <a:r>
              <a:rPr lang="fr-FR">
                <a:latin typeface="Roboto"/>
                <a:ea typeface="Roboto"/>
                <a:cs typeface="Roboto"/>
              </a:rPr>
              <a:t> disponibles dans notre rapport</a:t>
            </a:r>
          </a:p>
        </p:txBody>
      </p:sp>
      <p:sp>
        <p:nvSpPr>
          <p:cNvPr id="13" name="Flèche : bas 12">
            <a:extLst>
              <a:ext uri="{FF2B5EF4-FFF2-40B4-BE49-F238E27FC236}">
                <a16:creationId xmlns:a16="http://schemas.microsoft.com/office/drawing/2014/main" id="{E088040B-5DA5-5203-2E1E-72887C0236D3}"/>
              </a:ext>
            </a:extLst>
          </p:cNvPr>
          <p:cNvSpPr/>
          <p:nvPr/>
        </p:nvSpPr>
        <p:spPr>
          <a:xfrm>
            <a:off x="9849139" y="2845748"/>
            <a:ext cx="611108" cy="777089"/>
          </a:xfrm>
          <a:prstGeom prst="down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
        <p:nvSpPr>
          <p:cNvPr id="15" name="Rectangle : coins arrondis 14">
            <a:extLst>
              <a:ext uri="{FF2B5EF4-FFF2-40B4-BE49-F238E27FC236}">
                <a16:creationId xmlns:a16="http://schemas.microsoft.com/office/drawing/2014/main" id="{6F5AF740-DFA1-27DE-62F7-04A8B0E23FF2}"/>
              </a:ext>
            </a:extLst>
          </p:cNvPr>
          <p:cNvSpPr/>
          <p:nvPr/>
        </p:nvSpPr>
        <p:spPr>
          <a:xfrm>
            <a:off x="2971045" y="2323723"/>
            <a:ext cx="5281188" cy="3515762"/>
          </a:xfrm>
          <a:prstGeom prst="roundRect">
            <a:avLst/>
          </a:prstGeom>
          <a:noFill/>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17" name="ZoneTexte 16">
            <a:extLst>
              <a:ext uri="{FF2B5EF4-FFF2-40B4-BE49-F238E27FC236}">
                <a16:creationId xmlns:a16="http://schemas.microsoft.com/office/drawing/2014/main" id="{5BBF7B64-5710-AB78-9CAB-B00CD5EFA844}"/>
              </a:ext>
            </a:extLst>
          </p:cNvPr>
          <p:cNvSpPr txBox="1"/>
          <p:nvPr/>
        </p:nvSpPr>
        <p:spPr>
          <a:xfrm>
            <a:off x="5142368" y="1711104"/>
            <a:ext cx="875620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b="1">
                <a:latin typeface="Roboto"/>
                <a:ea typeface="Roboto"/>
                <a:cs typeface="Roboto"/>
              </a:rPr>
              <a:t>Spécificités d'exercice en IDF</a:t>
            </a:r>
          </a:p>
        </p:txBody>
      </p:sp>
      <p:sp>
        <p:nvSpPr>
          <p:cNvPr id="6" name="ZoneTexte 5">
            <a:extLst>
              <a:ext uri="{FF2B5EF4-FFF2-40B4-BE49-F238E27FC236}">
                <a16:creationId xmlns:a16="http://schemas.microsoft.com/office/drawing/2014/main" id="{693E2F62-DC1D-C2D7-0AFC-3F3C2E11C987}"/>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7" name="ZoneTexte 6">
            <a:extLst>
              <a:ext uri="{FF2B5EF4-FFF2-40B4-BE49-F238E27FC236}">
                <a16:creationId xmlns:a16="http://schemas.microsoft.com/office/drawing/2014/main" id="{308FDDC4-1F64-C6FE-180F-D28143FDFF3A}"/>
              </a:ext>
            </a:extLst>
          </p:cNvPr>
          <p:cNvSpPr txBox="1"/>
          <p:nvPr/>
        </p:nvSpPr>
        <p:spPr>
          <a:xfrm>
            <a:off x="3149917" y="1082992"/>
            <a:ext cx="4086225"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Calibri"/>
                <a:cs typeface="Calibri"/>
              </a:rPr>
              <a:t>Activité professionnelle</a:t>
            </a:r>
            <a:endParaRPr lang="fr-FR" sz="2800" b="1">
              <a:latin typeface="Roboto"/>
              <a:ea typeface="Roboto"/>
              <a:cs typeface="Roboto"/>
            </a:endParaRPr>
          </a:p>
        </p:txBody>
      </p:sp>
      <p:sp>
        <p:nvSpPr>
          <p:cNvPr id="5" name="Rectangle 32">
            <a:extLst>
              <a:ext uri="{FF2B5EF4-FFF2-40B4-BE49-F238E27FC236}">
                <a16:creationId xmlns:a16="http://schemas.microsoft.com/office/drawing/2014/main" id="{496B3493-6398-6645-F1D1-B4C315EFF0D9}"/>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6" name="Rectangle 10">
            <a:extLst>
              <a:ext uri="{FF2B5EF4-FFF2-40B4-BE49-F238E27FC236}">
                <a16:creationId xmlns:a16="http://schemas.microsoft.com/office/drawing/2014/main" id="{52921D35-62C7-24FD-F2B2-D010FA2E12F8}"/>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9" name="Tableau 18">
            <a:extLst>
              <a:ext uri="{FF2B5EF4-FFF2-40B4-BE49-F238E27FC236}">
                <a16:creationId xmlns:a16="http://schemas.microsoft.com/office/drawing/2014/main" id="{FEBFA650-8F29-31F3-EEAB-EDAAB73FE09F}"/>
              </a:ext>
            </a:extLst>
          </p:cNvPr>
          <p:cNvGraphicFramePr>
            <a:graphicFrameLocks noGrp="1"/>
          </p:cNvGraphicFramePr>
          <p:nvPr>
            <p:extLst>
              <p:ext uri="{D42A27DB-BD31-4B8C-83A1-F6EECF244321}">
                <p14:modId xmlns:p14="http://schemas.microsoft.com/office/powerpoint/2010/main" val="317764129"/>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21" name="ZoneTexte 20">
            <a:extLst>
              <a:ext uri="{FF2B5EF4-FFF2-40B4-BE49-F238E27FC236}">
                <a16:creationId xmlns:a16="http://schemas.microsoft.com/office/drawing/2014/main" id="{F7819995-4BB1-E7DC-DE84-3815AC1C9F2E}"/>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3625785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3C10B-C133-4F55-C713-48A9B64D715A}"/>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DB410D9D-66C8-7908-E18B-9A2AB0F6802F}"/>
              </a:ext>
            </a:extLst>
          </p:cNvPr>
          <p:cNvSpPr txBox="1"/>
          <p:nvPr/>
        </p:nvSpPr>
        <p:spPr>
          <a:xfrm>
            <a:off x="3149917" y="1082992"/>
            <a:ext cx="4086225"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Roboto"/>
                <a:cs typeface="Roboto"/>
              </a:rPr>
              <a:t>Activité professionnelle</a:t>
            </a:r>
          </a:p>
        </p:txBody>
      </p:sp>
      <p:sp>
        <p:nvSpPr>
          <p:cNvPr id="6" name="ZoneTexte 5">
            <a:extLst>
              <a:ext uri="{FF2B5EF4-FFF2-40B4-BE49-F238E27FC236}">
                <a16:creationId xmlns:a16="http://schemas.microsoft.com/office/drawing/2014/main" id="{97DE49F3-B1C7-3F42-4850-8B135C67313D}"/>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7" name="ZoneTexte 6">
            <a:extLst>
              <a:ext uri="{FF2B5EF4-FFF2-40B4-BE49-F238E27FC236}">
                <a16:creationId xmlns:a16="http://schemas.microsoft.com/office/drawing/2014/main" id="{FAD9A2A1-A8C7-3C72-A424-97A6D1ABB87E}"/>
              </a:ext>
            </a:extLst>
          </p:cNvPr>
          <p:cNvSpPr txBox="1"/>
          <p:nvPr/>
        </p:nvSpPr>
        <p:spPr>
          <a:xfrm>
            <a:off x="3399576" y="1869540"/>
            <a:ext cx="7395417"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600">
                <a:latin typeface="Roboto"/>
                <a:ea typeface="Roboto"/>
                <a:cs typeface="Roboto"/>
              </a:rPr>
              <a:t>Quelles sont les 3 spécificités d'exercice qui sont </a:t>
            </a:r>
            <a:r>
              <a:rPr lang="fr-FR" sz="2600" b="1">
                <a:latin typeface="Roboto"/>
                <a:ea typeface="Roboto"/>
                <a:cs typeface="Roboto"/>
              </a:rPr>
              <a:t>les moins répandues</a:t>
            </a:r>
            <a:r>
              <a:rPr lang="fr-FR" sz="2600">
                <a:latin typeface="Roboto"/>
                <a:ea typeface="Roboto"/>
                <a:cs typeface="Roboto"/>
              </a:rPr>
              <a:t> selon vous en IDF ? </a:t>
            </a:r>
          </a:p>
        </p:txBody>
      </p:sp>
      <p:sp>
        <p:nvSpPr>
          <p:cNvPr id="11" name="ZoneTexte 10">
            <a:extLst>
              <a:ext uri="{FF2B5EF4-FFF2-40B4-BE49-F238E27FC236}">
                <a16:creationId xmlns:a16="http://schemas.microsoft.com/office/drawing/2014/main" id="{CBEAAC1C-6C28-A3B4-B18F-24FE961E9819}"/>
              </a:ext>
            </a:extLst>
          </p:cNvPr>
          <p:cNvSpPr txBox="1"/>
          <p:nvPr/>
        </p:nvSpPr>
        <p:spPr>
          <a:xfrm>
            <a:off x="3487691" y="3080257"/>
            <a:ext cx="3686268"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400" b="1">
                <a:latin typeface="Roboto"/>
                <a:ea typeface="Roboto"/>
                <a:cs typeface="Roboto"/>
              </a:rPr>
              <a:t>Option A</a:t>
            </a:r>
            <a:endParaRPr lang="fr-FR" sz="2400">
              <a:latin typeface="Roboto"/>
              <a:ea typeface="Roboto"/>
              <a:cs typeface="Roboto"/>
            </a:endParaRPr>
          </a:p>
          <a:p>
            <a:r>
              <a:rPr lang="fr-FR" sz="2400">
                <a:latin typeface="Roboto"/>
                <a:ea typeface="Roboto"/>
                <a:cs typeface="Roboto"/>
              </a:rPr>
              <a:t>Soins palliatifs</a:t>
            </a:r>
          </a:p>
          <a:p>
            <a:r>
              <a:rPr lang="fr-FR" sz="2400">
                <a:latin typeface="Roboto"/>
                <a:ea typeface="Roboto"/>
                <a:cs typeface="Roboto"/>
              </a:rPr>
              <a:t>Santé mentale</a:t>
            </a:r>
          </a:p>
          <a:p>
            <a:r>
              <a:rPr lang="fr-FR" sz="2400" err="1">
                <a:latin typeface="Roboto"/>
                <a:ea typeface="Roboto"/>
                <a:cs typeface="Roboto"/>
              </a:rPr>
              <a:t>Pelvipérinéo</a:t>
            </a:r>
            <a:r>
              <a:rPr lang="fr-FR" sz="2400">
                <a:latin typeface="Roboto"/>
                <a:ea typeface="Roboto"/>
                <a:cs typeface="Roboto"/>
              </a:rPr>
              <a:t> pédiatrique</a:t>
            </a:r>
          </a:p>
        </p:txBody>
      </p:sp>
      <p:sp>
        <p:nvSpPr>
          <p:cNvPr id="13" name="ZoneTexte 12">
            <a:extLst>
              <a:ext uri="{FF2B5EF4-FFF2-40B4-BE49-F238E27FC236}">
                <a16:creationId xmlns:a16="http://schemas.microsoft.com/office/drawing/2014/main" id="{4668CC9E-9AC3-F157-D8FC-831EA746BC3E}"/>
              </a:ext>
            </a:extLst>
          </p:cNvPr>
          <p:cNvSpPr txBox="1"/>
          <p:nvPr/>
        </p:nvSpPr>
        <p:spPr>
          <a:xfrm>
            <a:off x="7297690" y="3015201"/>
            <a:ext cx="4176664"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400" b="1">
                <a:latin typeface="Roboto"/>
                <a:ea typeface="Roboto"/>
                <a:cs typeface="Roboto"/>
              </a:rPr>
              <a:t>Option B </a:t>
            </a:r>
            <a:endParaRPr lang="fr-FR" sz="2400">
              <a:latin typeface="Roboto"/>
              <a:ea typeface="Roboto"/>
              <a:cs typeface="Roboto"/>
            </a:endParaRPr>
          </a:p>
          <a:p>
            <a:r>
              <a:rPr lang="fr-FR" sz="2400">
                <a:latin typeface="Roboto"/>
                <a:ea typeface="Roboto"/>
                <a:cs typeface="Roboto"/>
              </a:rPr>
              <a:t>Sport-Santé</a:t>
            </a:r>
          </a:p>
          <a:p>
            <a:r>
              <a:rPr lang="fr-FR" sz="2400">
                <a:latin typeface="Roboto"/>
                <a:ea typeface="Roboto"/>
                <a:cs typeface="Roboto"/>
              </a:rPr>
              <a:t>Vestibulaire</a:t>
            </a:r>
          </a:p>
          <a:p>
            <a:r>
              <a:rPr lang="fr-FR" sz="2400">
                <a:latin typeface="Roboto"/>
                <a:ea typeface="Roboto"/>
                <a:cs typeface="Roboto"/>
              </a:rPr>
              <a:t>Maxillo-facial</a:t>
            </a:r>
          </a:p>
        </p:txBody>
      </p:sp>
      <p:sp>
        <p:nvSpPr>
          <p:cNvPr id="5" name="Rectangle 32">
            <a:extLst>
              <a:ext uri="{FF2B5EF4-FFF2-40B4-BE49-F238E27FC236}">
                <a16:creationId xmlns:a16="http://schemas.microsoft.com/office/drawing/2014/main" id="{58CF66E2-8EAB-637D-0B1E-263406EE7E78}"/>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0" name="Rectangle 10">
            <a:extLst>
              <a:ext uri="{FF2B5EF4-FFF2-40B4-BE49-F238E27FC236}">
                <a16:creationId xmlns:a16="http://schemas.microsoft.com/office/drawing/2014/main" id="{56A1E52D-2F54-976D-1655-C2C8FCAAC7B7}"/>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5" name="Tableau 14">
            <a:extLst>
              <a:ext uri="{FF2B5EF4-FFF2-40B4-BE49-F238E27FC236}">
                <a16:creationId xmlns:a16="http://schemas.microsoft.com/office/drawing/2014/main" id="{9F06A141-4B96-05C8-C1A6-B3938FEC201A}"/>
              </a:ext>
            </a:extLst>
          </p:cNvPr>
          <p:cNvGraphicFramePr>
            <a:graphicFrameLocks noGrp="1"/>
          </p:cNvGraphicFramePr>
          <p:nvPr>
            <p:extLst>
              <p:ext uri="{D42A27DB-BD31-4B8C-83A1-F6EECF244321}">
                <p14:modId xmlns:p14="http://schemas.microsoft.com/office/powerpoint/2010/main" val="3848498971"/>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8" name="ZoneTexte 17">
            <a:extLst>
              <a:ext uri="{FF2B5EF4-FFF2-40B4-BE49-F238E27FC236}">
                <a16:creationId xmlns:a16="http://schemas.microsoft.com/office/drawing/2014/main" id="{29BE1F71-48B5-46EB-235E-DAB4B8297E75}"/>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1324181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E6B8C-781A-ECEA-230C-591CF44F9072}"/>
            </a:ext>
          </a:extLst>
        </p:cNvPr>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D7BE7551-E915-F78C-2A6D-BBB678D1E9EE}"/>
              </a:ext>
            </a:extLst>
          </p:cNvPr>
          <p:cNvSpPr/>
          <p:nvPr/>
        </p:nvSpPr>
        <p:spPr>
          <a:xfrm>
            <a:off x="3289450" y="2331448"/>
            <a:ext cx="8171860" cy="1093961"/>
          </a:xfrm>
          <a:prstGeom prst="roundRect">
            <a:avLst/>
          </a:prstGeom>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fr-FR" sz="2000" b="1">
                <a:solidFill>
                  <a:srgbClr val="000000"/>
                </a:solidFill>
                <a:latin typeface="Roboto"/>
                <a:ea typeface="Roboto"/>
                <a:cs typeface="Roboto"/>
              </a:rPr>
              <a:t>Triade Soins palliatifs / Santé mentale / pelvi-</a:t>
            </a:r>
            <a:r>
              <a:rPr lang="fr-FR" sz="2000" b="1" err="1">
                <a:solidFill>
                  <a:srgbClr val="000000"/>
                </a:solidFill>
                <a:latin typeface="Roboto"/>
                <a:ea typeface="Roboto"/>
                <a:cs typeface="Roboto"/>
              </a:rPr>
              <a:t>périnéologie</a:t>
            </a:r>
            <a:r>
              <a:rPr lang="fr-FR" sz="2000" b="1">
                <a:solidFill>
                  <a:srgbClr val="000000"/>
                </a:solidFill>
                <a:latin typeface="Roboto"/>
                <a:ea typeface="Roboto"/>
                <a:cs typeface="Roboto"/>
              </a:rPr>
              <a:t> enfants</a:t>
            </a:r>
          </a:p>
          <a:p>
            <a:pPr algn="ctr"/>
            <a:r>
              <a:rPr lang="fr-FR">
                <a:solidFill>
                  <a:srgbClr val="000000"/>
                </a:solidFill>
                <a:latin typeface="Roboto"/>
                <a:ea typeface="Roboto"/>
                <a:cs typeface="Roboto"/>
              </a:rPr>
              <a:t>Moins de 5% des répondants (moins de 1% en CVL)</a:t>
            </a:r>
          </a:p>
        </p:txBody>
      </p:sp>
      <p:sp>
        <p:nvSpPr>
          <p:cNvPr id="5" name="ZoneTexte 4">
            <a:extLst>
              <a:ext uri="{FF2B5EF4-FFF2-40B4-BE49-F238E27FC236}">
                <a16:creationId xmlns:a16="http://schemas.microsoft.com/office/drawing/2014/main" id="{C27C24C8-19F5-8021-B945-E5C9C6DE4094}"/>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6" name="ZoneTexte 5">
            <a:extLst>
              <a:ext uri="{FF2B5EF4-FFF2-40B4-BE49-F238E27FC236}">
                <a16:creationId xmlns:a16="http://schemas.microsoft.com/office/drawing/2014/main" id="{D4E1F587-6358-6C3D-0720-481AC4F2D25E}"/>
              </a:ext>
            </a:extLst>
          </p:cNvPr>
          <p:cNvSpPr txBox="1"/>
          <p:nvPr/>
        </p:nvSpPr>
        <p:spPr>
          <a:xfrm>
            <a:off x="3817114" y="1743030"/>
            <a:ext cx="9518209"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b="1">
                <a:latin typeface="Roboto"/>
                <a:ea typeface="Roboto"/>
                <a:cs typeface="Roboto"/>
              </a:rPr>
              <a:t>Spécificités d'exercice en IDF les moins répandues</a:t>
            </a:r>
          </a:p>
          <a:p>
            <a:endParaRPr lang="fr-FR">
              <a:solidFill>
                <a:srgbClr val="FF0000"/>
              </a:solidFill>
              <a:latin typeface="Roboto"/>
              <a:ea typeface="Roboto"/>
              <a:cs typeface="Roboto"/>
            </a:endParaRPr>
          </a:p>
          <a:p>
            <a:endParaRPr lang="fr-FR">
              <a:latin typeface="Roboto"/>
              <a:ea typeface="Roboto"/>
              <a:cs typeface="Roboto"/>
            </a:endParaRPr>
          </a:p>
        </p:txBody>
      </p:sp>
      <p:sp>
        <p:nvSpPr>
          <p:cNvPr id="7" name="ZoneTexte 6">
            <a:extLst>
              <a:ext uri="{FF2B5EF4-FFF2-40B4-BE49-F238E27FC236}">
                <a16:creationId xmlns:a16="http://schemas.microsoft.com/office/drawing/2014/main" id="{F0ABFEE9-1CE5-5F62-EBDE-F98FE6EAD5C8}"/>
              </a:ext>
            </a:extLst>
          </p:cNvPr>
          <p:cNvSpPr txBox="1"/>
          <p:nvPr/>
        </p:nvSpPr>
        <p:spPr>
          <a:xfrm>
            <a:off x="3149917" y="1082992"/>
            <a:ext cx="4086225"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Calibri"/>
                <a:cs typeface="Calibri"/>
              </a:rPr>
              <a:t>Activité professionnelle</a:t>
            </a:r>
            <a:endParaRPr lang="fr-FR" sz="2800" b="1">
              <a:latin typeface="Roboto"/>
              <a:ea typeface="Roboto"/>
              <a:cs typeface="Roboto"/>
            </a:endParaRPr>
          </a:p>
        </p:txBody>
      </p:sp>
      <p:sp>
        <p:nvSpPr>
          <p:cNvPr id="3" name="Rectangle 32">
            <a:extLst>
              <a:ext uri="{FF2B5EF4-FFF2-40B4-BE49-F238E27FC236}">
                <a16:creationId xmlns:a16="http://schemas.microsoft.com/office/drawing/2014/main" id="{BFECD320-1EA1-4A7D-B5FC-EBFCCB4F4208}"/>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0" name="Rectangle 10">
            <a:extLst>
              <a:ext uri="{FF2B5EF4-FFF2-40B4-BE49-F238E27FC236}">
                <a16:creationId xmlns:a16="http://schemas.microsoft.com/office/drawing/2014/main" id="{EBAA7FEC-219B-B1F7-BD45-76D6009AD19F}"/>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3" name="Tableau 12">
            <a:extLst>
              <a:ext uri="{FF2B5EF4-FFF2-40B4-BE49-F238E27FC236}">
                <a16:creationId xmlns:a16="http://schemas.microsoft.com/office/drawing/2014/main" id="{72C77D7A-45ED-AE37-534B-CDC2F1CFB5CC}"/>
              </a:ext>
            </a:extLst>
          </p:cNvPr>
          <p:cNvGraphicFramePr>
            <a:graphicFrameLocks noGrp="1"/>
          </p:cNvGraphicFramePr>
          <p:nvPr>
            <p:extLst>
              <p:ext uri="{D42A27DB-BD31-4B8C-83A1-F6EECF244321}">
                <p14:modId xmlns:p14="http://schemas.microsoft.com/office/powerpoint/2010/main" val="290252368"/>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6" name="ZoneTexte 15">
            <a:extLst>
              <a:ext uri="{FF2B5EF4-FFF2-40B4-BE49-F238E27FC236}">
                <a16:creationId xmlns:a16="http://schemas.microsoft.com/office/drawing/2014/main" id="{3568623C-143F-2680-6D1D-55A2B112A6EB}"/>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2120051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74CE4-43AA-FA64-190B-B32E00BAB205}"/>
            </a:ext>
          </a:extLst>
        </p:cNvPr>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74A4D530-BD18-B5D3-EC3A-DAD30E151849}"/>
              </a:ext>
            </a:extLst>
          </p:cNvPr>
          <p:cNvSpPr/>
          <p:nvPr/>
        </p:nvSpPr>
        <p:spPr>
          <a:xfrm>
            <a:off x="3344211" y="1810692"/>
            <a:ext cx="8407183" cy="1093961"/>
          </a:xfrm>
          <a:prstGeom prst="roundRect">
            <a:avLst/>
          </a:prstGeom>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fr-FR" sz="2000" b="1">
                <a:solidFill>
                  <a:srgbClr val="000000"/>
                </a:solidFill>
                <a:latin typeface="Roboto"/>
                <a:ea typeface="Roboto"/>
                <a:cs typeface="Roboto"/>
              </a:rPr>
              <a:t>Triade Soins palliatifs / Santé mentale / pelvi-</a:t>
            </a:r>
            <a:r>
              <a:rPr lang="fr-FR" sz="2000" b="1" err="1">
                <a:solidFill>
                  <a:srgbClr val="000000"/>
                </a:solidFill>
                <a:latin typeface="Roboto"/>
                <a:ea typeface="Roboto"/>
                <a:cs typeface="Roboto"/>
              </a:rPr>
              <a:t>périnéologie</a:t>
            </a:r>
            <a:r>
              <a:rPr lang="fr-FR" sz="2000" b="1">
                <a:solidFill>
                  <a:srgbClr val="000000"/>
                </a:solidFill>
                <a:latin typeface="Roboto"/>
                <a:ea typeface="Roboto"/>
                <a:cs typeface="Roboto"/>
              </a:rPr>
              <a:t> enfants</a:t>
            </a:r>
          </a:p>
          <a:p>
            <a:pPr algn="ctr"/>
            <a:r>
              <a:rPr lang="fr-FR">
                <a:solidFill>
                  <a:srgbClr val="000000"/>
                </a:solidFill>
                <a:latin typeface="Roboto"/>
                <a:ea typeface="Roboto"/>
                <a:cs typeface="Roboto"/>
              </a:rPr>
              <a:t>Moins de 5% des répondants (moins de 1% en CVL)</a:t>
            </a:r>
          </a:p>
        </p:txBody>
      </p:sp>
      <p:pic>
        <p:nvPicPr>
          <p:cNvPr id="7" name="Image 6" descr="Une image contenant texte, Police, capture d’écran, dessin humoristique&#10;&#10;Description générée automatiquement">
            <a:extLst>
              <a:ext uri="{FF2B5EF4-FFF2-40B4-BE49-F238E27FC236}">
                <a16:creationId xmlns:a16="http://schemas.microsoft.com/office/drawing/2014/main" id="{EDCB2744-82E3-C063-CF03-44447A646D5F}"/>
              </a:ext>
            </a:extLst>
          </p:cNvPr>
          <p:cNvPicPr>
            <a:picLocks noChangeAspect="1"/>
          </p:cNvPicPr>
          <p:nvPr/>
        </p:nvPicPr>
        <p:blipFill>
          <a:blip r:embed="rId3"/>
          <a:stretch>
            <a:fillRect/>
          </a:stretch>
        </p:blipFill>
        <p:spPr>
          <a:xfrm>
            <a:off x="3712187" y="3009271"/>
            <a:ext cx="7152237" cy="3147148"/>
          </a:xfrm>
          <a:prstGeom prst="rect">
            <a:avLst/>
          </a:prstGeom>
        </p:spPr>
      </p:pic>
      <p:sp>
        <p:nvSpPr>
          <p:cNvPr id="5" name="ZoneTexte 4">
            <a:extLst>
              <a:ext uri="{FF2B5EF4-FFF2-40B4-BE49-F238E27FC236}">
                <a16:creationId xmlns:a16="http://schemas.microsoft.com/office/drawing/2014/main" id="{8780EC12-FBF8-F196-8A1D-A1A06F6986DB}"/>
              </a:ext>
            </a:extLst>
          </p:cNvPr>
          <p:cNvSpPr txBox="1"/>
          <p:nvPr/>
        </p:nvSpPr>
        <p:spPr>
          <a:xfrm>
            <a:off x="321984" y="298142"/>
            <a:ext cx="7223961"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6" name="ZoneTexte 5">
            <a:extLst>
              <a:ext uri="{FF2B5EF4-FFF2-40B4-BE49-F238E27FC236}">
                <a16:creationId xmlns:a16="http://schemas.microsoft.com/office/drawing/2014/main" id="{307D51E8-873D-1550-5CD7-73D36BFA97D5}"/>
              </a:ext>
            </a:extLst>
          </p:cNvPr>
          <p:cNvSpPr txBox="1"/>
          <p:nvPr/>
        </p:nvSpPr>
        <p:spPr>
          <a:xfrm>
            <a:off x="3149917" y="1082992"/>
            <a:ext cx="4086225"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Calibri"/>
                <a:cs typeface="Calibri"/>
              </a:rPr>
              <a:t>Activité professionnelle</a:t>
            </a:r>
            <a:endParaRPr lang="fr-FR" sz="2800" b="1">
              <a:latin typeface="Roboto"/>
              <a:ea typeface="Roboto"/>
              <a:cs typeface="Roboto"/>
            </a:endParaRPr>
          </a:p>
        </p:txBody>
      </p:sp>
      <p:sp>
        <p:nvSpPr>
          <p:cNvPr id="3" name="Rectangle 32">
            <a:extLst>
              <a:ext uri="{FF2B5EF4-FFF2-40B4-BE49-F238E27FC236}">
                <a16:creationId xmlns:a16="http://schemas.microsoft.com/office/drawing/2014/main" id="{EF430150-53E4-3E3C-ECE9-EB2D59EBC754}"/>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0" name="Rectangle 10">
            <a:extLst>
              <a:ext uri="{FF2B5EF4-FFF2-40B4-BE49-F238E27FC236}">
                <a16:creationId xmlns:a16="http://schemas.microsoft.com/office/drawing/2014/main" id="{A9065EED-CE1C-EC39-FA75-BB8D6B91F403}"/>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3" name="Tableau 12">
            <a:extLst>
              <a:ext uri="{FF2B5EF4-FFF2-40B4-BE49-F238E27FC236}">
                <a16:creationId xmlns:a16="http://schemas.microsoft.com/office/drawing/2014/main" id="{E9F12AB8-A9BE-3B24-BE2C-EE5F19A5D917}"/>
              </a:ext>
            </a:extLst>
          </p:cNvPr>
          <p:cNvGraphicFramePr>
            <a:graphicFrameLocks noGrp="1"/>
          </p:cNvGraphicFramePr>
          <p:nvPr>
            <p:extLst>
              <p:ext uri="{D42A27DB-BD31-4B8C-83A1-F6EECF244321}">
                <p14:modId xmlns:p14="http://schemas.microsoft.com/office/powerpoint/2010/main" val="2378605025"/>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6" name="ZoneTexte 15">
            <a:extLst>
              <a:ext uri="{FF2B5EF4-FFF2-40B4-BE49-F238E27FC236}">
                <a16:creationId xmlns:a16="http://schemas.microsoft.com/office/drawing/2014/main" id="{EE135BED-6C28-DE4C-DD04-17C40FAA643C}"/>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pic>
        <p:nvPicPr>
          <p:cNvPr id="19" name="Image 18" descr="Une image contenant texte, Police, capture d’écran, dessin humoristique&#10;&#10;Description générée automatiquement">
            <a:extLst>
              <a:ext uri="{FF2B5EF4-FFF2-40B4-BE49-F238E27FC236}">
                <a16:creationId xmlns:a16="http://schemas.microsoft.com/office/drawing/2014/main" id="{26BD3644-0E8C-E7C7-8C62-F52D90A3A694}"/>
              </a:ext>
            </a:extLst>
          </p:cNvPr>
          <p:cNvPicPr>
            <a:picLocks noChangeAspect="1"/>
          </p:cNvPicPr>
          <p:nvPr/>
        </p:nvPicPr>
        <p:blipFill rotWithShape="1">
          <a:blip r:embed="rId3"/>
          <a:srcRect l="30593" t="16208" r="54987" b="54128"/>
          <a:stretch/>
        </p:blipFill>
        <p:spPr>
          <a:xfrm>
            <a:off x="5554490" y="4398232"/>
            <a:ext cx="973524" cy="875688"/>
          </a:xfrm>
          <a:prstGeom prst="rect">
            <a:avLst/>
          </a:prstGeom>
        </p:spPr>
      </p:pic>
      <p:pic>
        <p:nvPicPr>
          <p:cNvPr id="20" name="Image 19" descr="Une image contenant texte, Police, capture d’écran, dessin humoristique&#10;&#10;Description générée automatiquement">
            <a:extLst>
              <a:ext uri="{FF2B5EF4-FFF2-40B4-BE49-F238E27FC236}">
                <a16:creationId xmlns:a16="http://schemas.microsoft.com/office/drawing/2014/main" id="{CEB18C6D-EFC7-18CD-437A-31A7FC64D223}"/>
              </a:ext>
            </a:extLst>
          </p:cNvPr>
          <p:cNvPicPr>
            <a:picLocks noChangeAspect="1"/>
          </p:cNvPicPr>
          <p:nvPr/>
        </p:nvPicPr>
        <p:blipFill rotWithShape="1">
          <a:blip r:embed="rId3"/>
          <a:srcRect l="35000" t="43137" r="53065" b="48366"/>
          <a:stretch/>
        </p:blipFill>
        <p:spPr>
          <a:xfrm>
            <a:off x="6480464" y="4382448"/>
            <a:ext cx="805757" cy="250828"/>
          </a:xfrm>
          <a:prstGeom prst="rect">
            <a:avLst/>
          </a:prstGeom>
        </p:spPr>
      </p:pic>
      <p:sp>
        <p:nvSpPr>
          <p:cNvPr id="21" name="Rectangle 20">
            <a:extLst>
              <a:ext uri="{FF2B5EF4-FFF2-40B4-BE49-F238E27FC236}">
                <a16:creationId xmlns:a16="http://schemas.microsoft.com/office/drawing/2014/main" id="{B0C2051A-01F6-A089-E5AB-DA2B95445027}"/>
              </a:ext>
            </a:extLst>
          </p:cNvPr>
          <p:cNvSpPr/>
          <p:nvPr/>
        </p:nvSpPr>
        <p:spPr>
          <a:xfrm>
            <a:off x="5782519" y="3554392"/>
            <a:ext cx="1167113" cy="6462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Image 16" descr="Une image contenant texte, Police, capture d’écran, dessin humoristique&#10;&#10;Description générée automatiquement">
            <a:extLst>
              <a:ext uri="{FF2B5EF4-FFF2-40B4-BE49-F238E27FC236}">
                <a16:creationId xmlns:a16="http://schemas.microsoft.com/office/drawing/2014/main" id="{7F7787A1-7EA2-6D02-1299-6A63BA3E1C60}"/>
              </a:ext>
            </a:extLst>
          </p:cNvPr>
          <p:cNvPicPr>
            <a:picLocks noChangeAspect="1"/>
          </p:cNvPicPr>
          <p:nvPr/>
        </p:nvPicPr>
        <p:blipFill rotWithShape="1">
          <a:blip r:embed="rId3"/>
          <a:srcRect l="25776" t="45355" r="64784" b="27596"/>
          <a:stretch/>
        </p:blipFill>
        <p:spPr>
          <a:xfrm>
            <a:off x="6041153" y="3510840"/>
            <a:ext cx="757435" cy="952973"/>
          </a:xfrm>
          <a:prstGeom prst="rect">
            <a:avLst/>
          </a:prstGeom>
        </p:spPr>
      </p:pic>
    </p:spTree>
    <p:extLst>
      <p:ext uri="{BB962C8B-B14F-4D97-AF65-F5344CB8AC3E}">
        <p14:creationId xmlns:p14="http://schemas.microsoft.com/office/powerpoint/2010/main" val="349628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3232C-38AA-4EB8-20E4-0EE59BA51CAC}"/>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4568A079-A6A0-03AE-A04B-98AC351ECD02}"/>
              </a:ext>
            </a:extLst>
          </p:cNvPr>
          <p:cNvSpPr txBox="1"/>
          <p:nvPr/>
        </p:nvSpPr>
        <p:spPr>
          <a:xfrm>
            <a:off x="3397726" y="3328487"/>
            <a:ext cx="8707667" cy="23391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fr-FR" sz="2600">
                <a:latin typeface="Roboto"/>
                <a:ea typeface="Roboto"/>
                <a:cs typeface="Roboto"/>
              </a:rPr>
              <a:t>Quel % ne pratiquent pas du tout de </a:t>
            </a:r>
            <a:r>
              <a:rPr lang="fr-FR" sz="2600" b="1">
                <a:latin typeface="Roboto"/>
                <a:ea typeface="Roboto"/>
                <a:cs typeface="Roboto"/>
              </a:rPr>
              <a:t>domiciles</a:t>
            </a:r>
            <a:r>
              <a:rPr lang="fr-FR" sz="2600">
                <a:latin typeface="Roboto"/>
                <a:ea typeface="Roboto"/>
                <a:cs typeface="Roboto"/>
              </a:rPr>
              <a:t> ?</a:t>
            </a:r>
            <a:endParaRPr lang="fr-FR"/>
          </a:p>
          <a:p>
            <a:pPr marL="457200">
              <a:spcAft>
                <a:spcPts val="600"/>
              </a:spcAft>
              <a:buAutoNum type="alphaUcPeriod"/>
            </a:pPr>
            <a:r>
              <a:rPr lang="fr-FR" sz="2400">
                <a:latin typeface="Roboto"/>
                <a:ea typeface="Roboto"/>
                <a:cs typeface="Roboto"/>
              </a:rPr>
              <a:t> Moins d'1 tiers</a:t>
            </a:r>
            <a:endParaRPr lang="en-US" sz="2400">
              <a:latin typeface="Roboto"/>
              <a:ea typeface="Roboto"/>
              <a:cs typeface="Roboto"/>
            </a:endParaRPr>
          </a:p>
          <a:p>
            <a:pPr marL="457200">
              <a:spcAft>
                <a:spcPts val="600"/>
              </a:spcAft>
              <a:buAutoNum type="alphaUcPeriod"/>
            </a:pPr>
            <a:r>
              <a:rPr lang="fr-FR" sz="2400">
                <a:latin typeface="Roboto"/>
                <a:ea typeface="Roboto"/>
                <a:cs typeface="Roboto"/>
              </a:rPr>
              <a:t> Entre 1 tiers et 2 tiers</a:t>
            </a:r>
            <a:endParaRPr lang="en-US" sz="2400">
              <a:latin typeface="Roboto"/>
              <a:ea typeface="Roboto"/>
              <a:cs typeface="Roboto"/>
            </a:endParaRPr>
          </a:p>
          <a:p>
            <a:pPr marL="457200">
              <a:spcAft>
                <a:spcPts val="600"/>
              </a:spcAft>
              <a:buAutoNum type="alphaUcPeriod"/>
            </a:pPr>
            <a:r>
              <a:rPr lang="fr-FR" sz="2400">
                <a:latin typeface="Roboto"/>
                <a:ea typeface="Roboto"/>
                <a:cs typeface="Roboto"/>
              </a:rPr>
              <a:t> Plus de 2 tiers</a:t>
            </a:r>
          </a:p>
          <a:p>
            <a:endParaRPr lang="fr-FR" sz="2800">
              <a:latin typeface="Roboto"/>
              <a:ea typeface="Roboto"/>
              <a:cs typeface="Roboto"/>
            </a:endParaRPr>
          </a:p>
        </p:txBody>
      </p:sp>
      <p:pic>
        <p:nvPicPr>
          <p:cNvPr id="11" name="Image 10" descr="Mains, Soulevé, Mains Levées, Les Bras">
            <a:extLst>
              <a:ext uri="{FF2B5EF4-FFF2-40B4-BE49-F238E27FC236}">
                <a16:creationId xmlns:a16="http://schemas.microsoft.com/office/drawing/2014/main" id="{EDF3F22F-30CC-0B36-56DB-DB110CF6BB21}"/>
              </a:ext>
            </a:extLst>
          </p:cNvPr>
          <p:cNvPicPr>
            <a:picLocks noChangeAspect="1"/>
          </p:cNvPicPr>
          <p:nvPr/>
        </p:nvPicPr>
        <p:blipFill rotWithShape="1">
          <a:blip r:embed="rId3"/>
          <a:srcRect l="40517" t="46508" r="-216" b="-1138"/>
          <a:stretch/>
        </p:blipFill>
        <p:spPr>
          <a:xfrm>
            <a:off x="8771711" y="1085742"/>
            <a:ext cx="2928079" cy="1848312"/>
          </a:xfrm>
          <a:prstGeom prst="rect">
            <a:avLst/>
          </a:prstGeom>
        </p:spPr>
      </p:pic>
      <p:sp>
        <p:nvSpPr>
          <p:cNvPr id="6" name="ZoneTexte 5">
            <a:extLst>
              <a:ext uri="{FF2B5EF4-FFF2-40B4-BE49-F238E27FC236}">
                <a16:creationId xmlns:a16="http://schemas.microsoft.com/office/drawing/2014/main" id="{4F8EAD86-F362-E5E3-7CCB-062D33504DCF}"/>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7" name="ZoneTexte 6">
            <a:extLst>
              <a:ext uri="{FF2B5EF4-FFF2-40B4-BE49-F238E27FC236}">
                <a16:creationId xmlns:a16="http://schemas.microsoft.com/office/drawing/2014/main" id="{8F27A2CF-386A-A38F-7C5C-11F3B7F9F8D0}"/>
              </a:ext>
            </a:extLst>
          </p:cNvPr>
          <p:cNvSpPr txBox="1"/>
          <p:nvPr/>
        </p:nvSpPr>
        <p:spPr>
          <a:xfrm>
            <a:off x="3149917" y="1082992"/>
            <a:ext cx="4086225"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Calibri"/>
                <a:cs typeface="Calibri"/>
              </a:rPr>
              <a:t>Activité professionnelle</a:t>
            </a:r>
            <a:endParaRPr lang="fr-FR" sz="2800" b="1">
              <a:latin typeface="Roboto"/>
              <a:ea typeface="Roboto"/>
              <a:cs typeface="Roboto"/>
            </a:endParaRPr>
          </a:p>
        </p:txBody>
      </p:sp>
      <p:sp>
        <p:nvSpPr>
          <p:cNvPr id="3" name="Rectangle 32">
            <a:extLst>
              <a:ext uri="{FF2B5EF4-FFF2-40B4-BE49-F238E27FC236}">
                <a16:creationId xmlns:a16="http://schemas.microsoft.com/office/drawing/2014/main" id="{1107777F-96F4-B154-4BAD-D17255767152}"/>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0" name="Rectangle 10">
            <a:extLst>
              <a:ext uri="{FF2B5EF4-FFF2-40B4-BE49-F238E27FC236}">
                <a16:creationId xmlns:a16="http://schemas.microsoft.com/office/drawing/2014/main" id="{C33A8244-2C46-30E7-DABA-EE2EC8B2120A}"/>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3" name="Tableau 12">
            <a:extLst>
              <a:ext uri="{FF2B5EF4-FFF2-40B4-BE49-F238E27FC236}">
                <a16:creationId xmlns:a16="http://schemas.microsoft.com/office/drawing/2014/main" id="{DD252B89-8D14-C839-9E6A-941613CD9AB5}"/>
              </a:ext>
            </a:extLst>
          </p:cNvPr>
          <p:cNvGraphicFramePr>
            <a:graphicFrameLocks noGrp="1"/>
          </p:cNvGraphicFramePr>
          <p:nvPr>
            <p:extLst>
              <p:ext uri="{D42A27DB-BD31-4B8C-83A1-F6EECF244321}">
                <p14:modId xmlns:p14="http://schemas.microsoft.com/office/powerpoint/2010/main" val="2256956184"/>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6" name="ZoneTexte 15">
            <a:extLst>
              <a:ext uri="{FF2B5EF4-FFF2-40B4-BE49-F238E27FC236}">
                <a16:creationId xmlns:a16="http://schemas.microsoft.com/office/drawing/2014/main" id="{A10055C0-070C-8351-7141-2F9EC5E1C099}"/>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40322570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A4232-C078-AEF1-5E39-FA192872E12F}"/>
            </a:ext>
          </a:extLst>
        </p:cNvPr>
        <p:cNvGrpSpPr/>
        <p:nvPr/>
      </p:nvGrpSpPr>
      <p:grpSpPr>
        <a:xfrm>
          <a:off x="0" y="0"/>
          <a:ext cx="0" cy="0"/>
          <a:chOff x="0" y="0"/>
          <a:chExt cx="0" cy="0"/>
        </a:xfrm>
      </p:grpSpPr>
      <p:pic>
        <p:nvPicPr>
          <p:cNvPr id="7" name="Image 6" descr="Une image contenant texte, chaussures, Police, capture d’écran&#10;&#10;Description générée automatiquement">
            <a:extLst>
              <a:ext uri="{FF2B5EF4-FFF2-40B4-BE49-F238E27FC236}">
                <a16:creationId xmlns:a16="http://schemas.microsoft.com/office/drawing/2014/main" id="{DB5A89E0-A970-F50A-C9E0-A3A701BA0EDA}"/>
              </a:ext>
            </a:extLst>
          </p:cNvPr>
          <p:cNvPicPr>
            <a:picLocks noChangeAspect="1"/>
          </p:cNvPicPr>
          <p:nvPr/>
        </p:nvPicPr>
        <p:blipFill rotWithShape="1">
          <a:blip r:embed="rId3"/>
          <a:srcRect t="3542" b="272"/>
          <a:stretch/>
        </p:blipFill>
        <p:spPr>
          <a:xfrm>
            <a:off x="4055669" y="2458723"/>
            <a:ext cx="6647506" cy="2658061"/>
          </a:xfrm>
          <a:prstGeom prst="rect">
            <a:avLst/>
          </a:prstGeom>
        </p:spPr>
      </p:pic>
      <p:sp>
        <p:nvSpPr>
          <p:cNvPr id="6" name="ZoneTexte 5">
            <a:extLst>
              <a:ext uri="{FF2B5EF4-FFF2-40B4-BE49-F238E27FC236}">
                <a16:creationId xmlns:a16="http://schemas.microsoft.com/office/drawing/2014/main" id="{3088C0A3-3561-B5B2-EAF3-E5C399D2BE00}"/>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5" name="ZoneTexte 4">
            <a:extLst>
              <a:ext uri="{FF2B5EF4-FFF2-40B4-BE49-F238E27FC236}">
                <a16:creationId xmlns:a16="http://schemas.microsoft.com/office/drawing/2014/main" id="{6696DE56-181A-3F62-06C0-09368F39DD35}"/>
              </a:ext>
            </a:extLst>
          </p:cNvPr>
          <p:cNvSpPr txBox="1"/>
          <p:nvPr/>
        </p:nvSpPr>
        <p:spPr>
          <a:xfrm>
            <a:off x="3149917" y="1082992"/>
            <a:ext cx="4086225"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Calibri"/>
                <a:cs typeface="Calibri"/>
              </a:rPr>
              <a:t>Activité professionnelle</a:t>
            </a:r>
            <a:endParaRPr lang="fr-FR" sz="2800" b="1">
              <a:latin typeface="Roboto"/>
              <a:ea typeface="Roboto"/>
              <a:cs typeface="Roboto"/>
            </a:endParaRPr>
          </a:p>
        </p:txBody>
      </p:sp>
      <p:sp>
        <p:nvSpPr>
          <p:cNvPr id="3" name="Rectangle 32">
            <a:extLst>
              <a:ext uri="{FF2B5EF4-FFF2-40B4-BE49-F238E27FC236}">
                <a16:creationId xmlns:a16="http://schemas.microsoft.com/office/drawing/2014/main" id="{F8EAB9F6-B0B2-AE97-3E1C-C328C6FA4D91}"/>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0" name="Rectangle 10">
            <a:extLst>
              <a:ext uri="{FF2B5EF4-FFF2-40B4-BE49-F238E27FC236}">
                <a16:creationId xmlns:a16="http://schemas.microsoft.com/office/drawing/2014/main" id="{E3E063E5-5877-5912-4BA4-7FD58B6EBBC6}"/>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2" name="Tableau 11">
            <a:extLst>
              <a:ext uri="{FF2B5EF4-FFF2-40B4-BE49-F238E27FC236}">
                <a16:creationId xmlns:a16="http://schemas.microsoft.com/office/drawing/2014/main" id="{DE36E01E-F8A2-BE79-7F0A-A4B08DB2EA5F}"/>
              </a:ext>
            </a:extLst>
          </p:cNvPr>
          <p:cNvGraphicFramePr>
            <a:graphicFrameLocks noGrp="1"/>
          </p:cNvGraphicFramePr>
          <p:nvPr>
            <p:extLst>
              <p:ext uri="{D42A27DB-BD31-4B8C-83A1-F6EECF244321}">
                <p14:modId xmlns:p14="http://schemas.microsoft.com/office/powerpoint/2010/main" val="3511819804"/>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5" name="ZoneTexte 14">
            <a:extLst>
              <a:ext uri="{FF2B5EF4-FFF2-40B4-BE49-F238E27FC236}">
                <a16:creationId xmlns:a16="http://schemas.microsoft.com/office/drawing/2014/main" id="{ABF73115-0CFD-7F1B-E948-760E3F571CCF}"/>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22281389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EB8B8-D519-3D44-65E8-EEE91464BA0F}"/>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6256A1EE-B877-C493-F320-40AA43AD1D5A}"/>
              </a:ext>
            </a:extLst>
          </p:cNvPr>
          <p:cNvSpPr txBox="1"/>
          <p:nvPr/>
        </p:nvSpPr>
        <p:spPr>
          <a:xfrm>
            <a:off x="3346764" y="3280372"/>
            <a:ext cx="8756209" cy="249299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a:latin typeface="Roboto"/>
                <a:ea typeface="Roboto"/>
                <a:cs typeface="Roboto"/>
              </a:rPr>
              <a:t>Quel % bénéficie </a:t>
            </a:r>
          </a:p>
          <a:p>
            <a:r>
              <a:rPr lang="fr-FR" sz="2400">
                <a:latin typeface="Roboto"/>
                <a:ea typeface="Roboto"/>
                <a:cs typeface="Roboto"/>
              </a:rPr>
              <a:t>d'un </a:t>
            </a:r>
            <a:r>
              <a:rPr lang="fr-FR" sz="2400" b="1">
                <a:latin typeface="Roboto"/>
                <a:ea typeface="Roboto"/>
                <a:cs typeface="Roboto"/>
              </a:rPr>
              <a:t>accès PMR </a:t>
            </a:r>
            <a:r>
              <a:rPr lang="fr-FR" sz="2400">
                <a:latin typeface="Roboto"/>
                <a:ea typeface="Roboto"/>
                <a:cs typeface="Roboto"/>
              </a:rPr>
              <a:t>et à un </a:t>
            </a:r>
            <a:r>
              <a:rPr lang="fr-FR" sz="2400" b="1">
                <a:latin typeface="Roboto"/>
                <a:ea typeface="Roboto"/>
                <a:cs typeface="Roboto"/>
              </a:rPr>
              <a:t>défibrillateur</a:t>
            </a:r>
            <a:r>
              <a:rPr lang="fr-FR" sz="2400">
                <a:latin typeface="Roboto"/>
                <a:ea typeface="Roboto"/>
                <a:cs typeface="Roboto"/>
              </a:rPr>
              <a:t> cardiaque ? </a:t>
            </a:r>
          </a:p>
          <a:p>
            <a:pPr marL="457200" indent="-457200">
              <a:buAutoNum type="alphaUcPeriod"/>
            </a:pPr>
            <a:r>
              <a:rPr lang="fr-FR" sz="2400">
                <a:latin typeface="Roboto"/>
                <a:ea typeface="Roboto"/>
                <a:cs typeface="Roboto"/>
              </a:rPr>
              <a:t>Moins d'1 tiers</a:t>
            </a:r>
            <a:endParaRPr lang="en-US" sz="2400">
              <a:latin typeface="Roboto"/>
              <a:ea typeface="Roboto"/>
              <a:cs typeface="Roboto"/>
            </a:endParaRPr>
          </a:p>
          <a:p>
            <a:pPr marL="457200" indent="-457200">
              <a:buAutoNum type="alphaUcPeriod"/>
            </a:pPr>
            <a:r>
              <a:rPr lang="fr-FR" sz="2400">
                <a:latin typeface="Roboto"/>
                <a:ea typeface="Roboto"/>
                <a:cs typeface="Roboto"/>
              </a:rPr>
              <a:t>Entre 1 tiers et 2 tiers</a:t>
            </a:r>
            <a:endParaRPr lang="en-US" sz="2400">
              <a:latin typeface="Roboto"/>
              <a:ea typeface="Roboto"/>
              <a:cs typeface="Roboto"/>
            </a:endParaRPr>
          </a:p>
          <a:p>
            <a:pPr marL="457200" indent="-457200">
              <a:buAutoNum type="alphaUcPeriod"/>
            </a:pPr>
            <a:r>
              <a:rPr lang="fr-FR" sz="2400">
                <a:latin typeface="Roboto"/>
                <a:ea typeface="Roboto"/>
                <a:cs typeface="Roboto"/>
              </a:rPr>
              <a:t>Plus de 2 tiers</a:t>
            </a:r>
            <a:endParaRPr lang="fr-FR">
              <a:latin typeface="Roboto"/>
              <a:ea typeface="Roboto"/>
              <a:cs typeface="Roboto"/>
            </a:endParaRPr>
          </a:p>
          <a:p>
            <a:endParaRPr lang="fr-FR">
              <a:latin typeface="Roboto"/>
              <a:ea typeface="Roboto"/>
              <a:cs typeface="Roboto"/>
            </a:endParaRPr>
          </a:p>
          <a:p>
            <a:endParaRPr lang="fr-FR">
              <a:latin typeface="Roboto"/>
              <a:ea typeface="Roboto"/>
              <a:cs typeface="Roboto"/>
            </a:endParaRPr>
          </a:p>
        </p:txBody>
      </p:sp>
      <p:pic>
        <p:nvPicPr>
          <p:cNvPr id="9" name="Image 8" descr="Mains, Soulevé, Mains Levées, Les Bras">
            <a:extLst>
              <a:ext uri="{FF2B5EF4-FFF2-40B4-BE49-F238E27FC236}">
                <a16:creationId xmlns:a16="http://schemas.microsoft.com/office/drawing/2014/main" id="{2979702E-B96D-28F7-C303-A84D080CF6B3}"/>
              </a:ext>
            </a:extLst>
          </p:cNvPr>
          <p:cNvPicPr>
            <a:picLocks noChangeAspect="1"/>
          </p:cNvPicPr>
          <p:nvPr/>
        </p:nvPicPr>
        <p:blipFill rotWithShape="1">
          <a:blip r:embed="rId3"/>
          <a:srcRect l="40517" t="46508" r="-216" b="-1138"/>
          <a:stretch/>
        </p:blipFill>
        <p:spPr>
          <a:xfrm>
            <a:off x="8771711" y="1085742"/>
            <a:ext cx="2928079" cy="1848312"/>
          </a:xfrm>
          <a:prstGeom prst="rect">
            <a:avLst/>
          </a:prstGeom>
        </p:spPr>
      </p:pic>
      <p:sp>
        <p:nvSpPr>
          <p:cNvPr id="6" name="ZoneTexte 5">
            <a:extLst>
              <a:ext uri="{FF2B5EF4-FFF2-40B4-BE49-F238E27FC236}">
                <a16:creationId xmlns:a16="http://schemas.microsoft.com/office/drawing/2014/main" id="{2E8CD643-BE98-9A91-C26D-AA46D35D27C2}"/>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11" name="ZoneTexte 10">
            <a:extLst>
              <a:ext uri="{FF2B5EF4-FFF2-40B4-BE49-F238E27FC236}">
                <a16:creationId xmlns:a16="http://schemas.microsoft.com/office/drawing/2014/main" id="{D575CFE4-C45E-4908-4CDA-A141A3BBF632}"/>
              </a:ext>
            </a:extLst>
          </p:cNvPr>
          <p:cNvSpPr txBox="1"/>
          <p:nvPr/>
        </p:nvSpPr>
        <p:spPr>
          <a:xfrm>
            <a:off x="3149917" y="1082992"/>
            <a:ext cx="4086225"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Calibri"/>
                <a:cs typeface="Calibri"/>
              </a:rPr>
              <a:t>Activité professionnelle</a:t>
            </a:r>
            <a:endParaRPr lang="fr-FR" sz="2800" b="1">
              <a:latin typeface="Roboto"/>
              <a:ea typeface="Roboto"/>
              <a:cs typeface="Roboto"/>
            </a:endParaRPr>
          </a:p>
        </p:txBody>
      </p:sp>
      <p:sp>
        <p:nvSpPr>
          <p:cNvPr id="3" name="Rectangle 32">
            <a:extLst>
              <a:ext uri="{FF2B5EF4-FFF2-40B4-BE49-F238E27FC236}">
                <a16:creationId xmlns:a16="http://schemas.microsoft.com/office/drawing/2014/main" id="{71A4F99F-7646-F1FA-8971-CB66E802F55C}"/>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0" name="Rectangle 10">
            <a:extLst>
              <a:ext uri="{FF2B5EF4-FFF2-40B4-BE49-F238E27FC236}">
                <a16:creationId xmlns:a16="http://schemas.microsoft.com/office/drawing/2014/main" id="{8498C678-503C-9033-1008-D39CBC8C724F}"/>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3" name="Tableau 12">
            <a:extLst>
              <a:ext uri="{FF2B5EF4-FFF2-40B4-BE49-F238E27FC236}">
                <a16:creationId xmlns:a16="http://schemas.microsoft.com/office/drawing/2014/main" id="{957CC7E7-C236-DB76-CAE3-98A111187058}"/>
              </a:ext>
            </a:extLst>
          </p:cNvPr>
          <p:cNvGraphicFramePr>
            <a:graphicFrameLocks noGrp="1"/>
          </p:cNvGraphicFramePr>
          <p:nvPr>
            <p:extLst>
              <p:ext uri="{D42A27DB-BD31-4B8C-83A1-F6EECF244321}">
                <p14:modId xmlns:p14="http://schemas.microsoft.com/office/powerpoint/2010/main" val="3743827224"/>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6" name="ZoneTexte 15">
            <a:extLst>
              <a:ext uri="{FF2B5EF4-FFF2-40B4-BE49-F238E27FC236}">
                <a16:creationId xmlns:a16="http://schemas.microsoft.com/office/drawing/2014/main" id="{C8040157-9F4C-E37B-D913-13B7509A15D2}"/>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27377507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BA0B0-B1F3-CA04-8D46-D9BC3BCF5FE4}"/>
            </a:ext>
          </a:extLst>
        </p:cNvPr>
        <p:cNvGrpSpPr/>
        <p:nvPr/>
      </p:nvGrpSpPr>
      <p:grpSpPr>
        <a:xfrm>
          <a:off x="0" y="0"/>
          <a:ext cx="0" cy="0"/>
          <a:chOff x="0" y="0"/>
          <a:chExt cx="0" cy="0"/>
        </a:xfrm>
      </p:grpSpPr>
      <p:pic>
        <p:nvPicPr>
          <p:cNvPr id="3" name="Image 2" descr="Une image contenant texte, Police, symbole, Graphique&#10;&#10;Description générée automatiquement">
            <a:extLst>
              <a:ext uri="{FF2B5EF4-FFF2-40B4-BE49-F238E27FC236}">
                <a16:creationId xmlns:a16="http://schemas.microsoft.com/office/drawing/2014/main" id="{DDA7D436-F724-93E7-026E-2C33B4C0B917}"/>
              </a:ext>
            </a:extLst>
          </p:cNvPr>
          <p:cNvPicPr>
            <a:picLocks noChangeAspect="1"/>
          </p:cNvPicPr>
          <p:nvPr/>
        </p:nvPicPr>
        <p:blipFill>
          <a:blip r:embed="rId3"/>
          <a:stretch>
            <a:fillRect/>
          </a:stretch>
        </p:blipFill>
        <p:spPr>
          <a:xfrm>
            <a:off x="5483045" y="2507978"/>
            <a:ext cx="3067194" cy="2863518"/>
          </a:xfrm>
          <a:prstGeom prst="rect">
            <a:avLst/>
          </a:prstGeom>
        </p:spPr>
      </p:pic>
      <p:sp>
        <p:nvSpPr>
          <p:cNvPr id="8" name="ZoneTexte 7">
            <a:extLst>
              <a:ext uri="{FF2B5EF4-FFF2-40B4-BE49-F238E27FC236}">
                <a16:creationId xmlns:a16="http://schemas.microsoft.com/office/drawing/2014/main" id="{6AF18940-251F-5F0F-3647-2CF60E11F227}"/>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6" name="ZoneTexte 5">
            <a:extLst>
              <a:ext uri="{FF2B5EF4-FFF2-40B4-BE49-F238E27FC236}">
                <a16:creationId xmlns:a16="http://schemas.microsoft.com/office/drawing/2014/main" id="{A0FB1EBF-7B1A-D27F-30D1-0DA540383D82}"/>
              </a:ext>
            </a:extLst>
          </p:cNvPr>
          <p:cNvSpPr txBox="1"/>
          <p:nvPr/>
        </p:nvSpPr>
        <p:spPr>
          <a:xfrm>
            <a:off x="3149917" y="1082992"/>
            <a:ext cx="4086225"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Calibri"/>
                <a:cs typeface="Calibri"/>
              </a:rPr>
              <a:t>Activité professionnelle</a:t>
            </a:r>
            <a:endParaRPr lang="fr-FR" sz="2800" b="1">
              <a:latin typeface="Roboto"/>
              <a:ea typeface="Roboto"/>
              <a:cs typeface="Roboto"/>
            </a:endParaRPr>
          </a:p>
        </p:txBody>
      </p:sp>
      <p:sp>
        <p:nvSpPr>
          <p:cNvPr id="5" name="Rectangle 32">
            <a:extLst>
              <a:ext uri="{FF2B5EF4-FFF2-40B4-BE49-F238E27FC236}">
                <a16:creationId xmlns:a16="http://schemas.microsoft.com/office/drawing/2014/main" id="{8933F3E6-DBC4-AB15-6769-40A2FB94751A}"/>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0" name="Rectangle 10">
            <a:extLst>
              <a:ext uri="{FF2B5EF4-FFF2-40B4-BE49-F238E27FC236}">
                <a16:creationId xmlns:a16="http://schemas.microsoft.com/office/drawing/2014/main" id="{3027CFF3-1E68-2F65-C481-D99ED46D304C}"/>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2" name="Tableau 11">
            <a:extLst>
              <a:ext uri="{FF2B5EF4-FFF2-40B4-BE49-F238E27FC236}">
                <a16:creationId xmlns:a16="http://schemas.microsoft.com/office/drawing/2014/main" id="{AAE06C9A-8DF2-CDCF-B8AA-D4B267215DCD}"/>
              </a:ext>
            </a:extLst>
          </p:cNvPr>
          <p:cNvGraphicFramePr>
            <a:graphicFrameLocks noGrp="1"/>
          </p:cNvGraphicFramePr>
          <p:nvPr>
            <p:extLst>
              <p:ext uri="{D42A27DB-BD31-4B8C-83A1-F6EECF244321}">
                <p14:modId xmlns:p14="http://schemas.microsoft.com/office/powerpoint/2010/main" val="3682449406"/>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5" name="ZoneTexte 14">
            <a:extLst>
              <a:ext uri="{FF2B5EF4-FFF2-40B4-BE49-F238E27FC236}">
                <a16:creationId xmlns:a16="http://schemas.microsoft.com/office/drawing/2014/main" id="{DA3F7A23-9831-5D19-636C-A8DA7DC2708D}"/>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42250983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C5D05-97E2-EF0D-D74D-A97BDA226208}"/>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653A7A2D-C381-C875-622B-E55E97F8328F}"/>
              </a:ext>
            </a:extLst>
          </p:cNvPr>
          <p:cNvSpPr txBox="1"/>
          <p:nvPr/>
        </p:nvSpPr>
        <p:spPr>
          <a:xfrm>
            <a:off x="3247473" y="3212471"/>
            <a:ext cx="8122467" cy="37240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fr-FR" sz="2600">
                <a:latin typeface="Roboto"/>
                <a:ea typeface="Roboto"/>
                <a:cs typeface="Roboto"/>
              </a:rPr>
              <a:t>A votre avis, quel est le </a:t>
            </a:r>
            <a:r>
              <a:rPr lang="fr-FR" sz="2600" b="1">
                <a:latin typeface="Roboto"/>
                <a:ea typeface="Roboto"/>
                <a:cs typeface="Roboto"/>
              </a:rPr>
              <a:t>coût d'un équipement de base</a:t>
            </a:r>
            <a:r>
              <a:rPr lang="fr-FR" sz="2600">
                <a:latin typeface="Roboto"/>
                <a:ea typeface="Roboto"/>
                <a:cs typeface="Roboto"/>
              </a:rPr>
              <a:t> d'un cabinet ? (table, petit matériel, vélo)</a:t>
            </a:r>
            <a:endParaRPr lang="fr-FR"/>
          </a:p>
          <a:p>
            <a:pPr marL="457200">
              <a:spcAft>
                <a:spcPts val="600"/>
              </a:spcAft>
              <a:buAutoNum type="alphaUcPeriod"/>
            </a:pPr>
            <a:r>
              <a:rPr lang="fr-FR" sz="2800">
                <a:latin typeface="Roboto"/>
                <a:ea typeface="Roboto"/>
                <a:cs typeface="Roboto"/>
              </a:rPr>
              <a:t> 3000-6000 €</a:t>
            </a:r>
          </a:p>
          <a:p>
            <a:pPr marL="342900">
              <a:spcAft>
                <a:spcPts val="600"/>
              </a:spcAft>
              <a:buAutoNum type="alphaUcPeriod"/>
            </a:pPr>
            <a:r>
              <a:rPr lang="fr-FR" sz="2800">
                <a:latin typeface="Roboto"/>
                <a:ea typeface="Roboto"/>
                <a:cs typeface="Roboto"/>
              </a:rPr>
              <a:t> 6000-9000 €</a:t>
            </a:r>
          </a:p>
          <a:p>
            <a:pPr marL="342900">
              <a:spcAft>
                <a:spcPts val="600"/>
              </a:spcAft>
              <a:buAutoNum type="alphaUcPeriod"/>
            </a:pPr>
            <a:r>
              <a:rPr lang="fr-FR" sz="2800">
                <a:latin typeface="Roboto"/>
                <a:ea typeface="Roboto"/>
                <a:cs typeface="Roboto"/>
              </a:rPr>
              <a:t> 9000-12000 €</a:t>
            </a:r>
            <a:br>
              <a:rPr lang="fr-FR" sz="2000">
                <a:latin typeface="Roboto"/>
                <a:ea typeface="Roboto"/>
                <a:cs typeface="Roboto"/>
              </a:rPr>
            </a:br>
            <a:endParaRPr lang="fr-FR" sz="2000">
              <a:latin typeface="Roboto"/>
              <a:ea typeface="Roboto"/>
              <a:cs typeface="Roboto"/>
            </a:endParaRPr>
          </a:p>
          <a:p>
            <a:pPr marL="285750" indent="-285750">
              <a:buAutoNum type="alphaUcPeriod"/>
            </a:pPr>
            <a:endParaRPr lang="fr-FR" sz="2000">
              <a:latin typeface="Roboto"/>
              <a:ea typeface="Roboto"/>
              <a:cs typeface="Roboto"/>
            </a:endParaRPr>
          </a:p>
          <a:p>
            <a:endParaRPr lang="fr-FR" sz="2000">
              <a:latin typeface="Roboto"/>
              <a:ea typeface="Roboto"/>
              <a:cs typeface="Roboto"/>
            </a:endParaRPr>
          </a:p>
          <a:p>
            <a:endParaRPr lang="fr-FR" sz="2000">
              <a:latin typeface="Roboto"/>
              <a:ea typeface="Roboto"/>
              <a:cs typeface="Roboto"/>
            </a:endParaRPr>
          </a:p>
        </p:txBody>
      </p:sp>
      <p:sp>
        <p:nvSpPr>
          <p:cNvPr id="8" name="ZoneTexte 7">
            <a:extLst>
              <a:ext uri="{FF2B5EF4-FFF2-40B4-BE49-F238E27FC236}">
                <a16:creationId xmlns:a16="http://schemas.microsoft.com/office/drawing/2014/main" id="{6513879C-1124-DEDA-1E16-4C8B2FA67950}"/>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pic>
        <p:nvPicPr>
          <p:cNvPr id="6" name="Image 5" descr="Mains, Soulevé, Mains Levées, Les Bras">
            <a:extLst>
              <a:ext uri="{FF2B5EF4-FFF2-40B4-BE49-F238E27FC236}">
                <a16:creationId xmlns:a16="http://schemas.microsoft.com/office/drawing/2014/main" id="{F534850B-C288-0AC7-1D11-FDC46F523328}"/>
              </a:ext>
            </a:extLst>
          </p:cNvPr>
          <p:cNvPicPr>
            <a:picLocks noChangeAspect="1"/>
          </p:cNvPicPr>
          <p:nvPr/>
        </p:nvPicPr>
        <p:blipFill rotWithShape="1">
          <a:blip r:embed="rId3"/>
          <a:srcRect l="40517" t="46508" r="-216" b="-1138"/>
          <a:stretch/>
        </p:blipFill>
        <p:spPr>
          <a:xfrm>
            <a:off x="8771711" y="1085742"/>
            <a:ext cx="2928079" cy="1848312"/>
          </a:xfrm>
          <a:prstGeom prst="rect">
            <a:avLst/>
          </a:prstGeom>
        </p:spPr>
      </p:pic>
      <p:sp>
        <p:nvSpPr>
          <p:cNvPr id="9" name="ZoneTexte 8">
            <a:extLst>
              <a:ext uri="{FF2B5EF4-FFF2-40B4-BE49-F238E27FC236}">
                <a16:creationId xmlns:a16="http://schemas.microsoft.com/office/drawing/2014/main" id="{88B66777-7B07-1D12-F4D6-723EB785276D}"/>
              </a:ext>
            </a:extLst>
          </p:cNvPr>
          <p:cNvSpPr txBox="1"/>
          <p:nvPr/>
        </p:nvSpPr>
        <p:spPr>
          <a:xfrm>
            <a:off x="3149917" y="1082992"/>
            <a:ext cx="4086225"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Calibri"/>
                <a:cs typeface="Calibri"/>
              </a:rPr>
              <a:t>Activité professionnelle</a:t>
            </a:r>
            <a:endParaRPr lang="fr-FR" sz="2800" b="1">
              <a:latin typeface="Roboto"/>
              <a:ea typeface="Roboto"/>
              <a:cs typeface="Roboto"/>
            </a:endParaRPr>
          </a:p>
        </p:txBody>
      </p:sp>
      <p:sp>
        <p:nvSpPr>
          <p:cNvPr id="3" name="Rectangle 32">
            <a:extLst>
              <a:ext uri="{FF2B5EF4-FFF2-40B4-BE49-F238E27FC236}">
                <a16:creationId xmlns:a16="http://schemas.microsoft.com/office/drawing/2014/main" id="{8554C618-F447-2DB7-D2D3-1EAE95A7ACA9}"/>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1" name="Rectangle 10">
            <a:extLst>
              <a:ext uri="{FF2B5EF4-FFF2-40B4-BE49-F238E27FC236}">
                <a16:creationId xmlns:a16="http://schemas.microsoft.com/office/drawing/2014/main" id="{83C26915-D268-7E8C-D2BE-A1006870360C}"/>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3" name="Tableau 12">
            <a:extLst>
              <a:ext uri="{FF2B5EF4-FFF2-40B4-BE49-F238E27FC236}">
                <a16:creationId xmlns:a16="http://schemas.microsoft.com/office/drawing/2014/main" id="{2E7CB558-8C11-E579-83B7-B89FA2A9DFEA}"/>
              </a:ext>
            </a:extLst>
          </p:cNvPr>
          <p:cNvGraphicFramePr>
            <a:graphicFrameLocks noGrp="1"/>
          </p:cNvGraphicFramePr>
          <p:nvPr>
            <p:extLst>
              <p:ext uri="{D42A27DB-BD31-4B8C-83A1-F6EECF244321}">
                <p14:modId xmlns:p14="http://schemas.microsoft.com/office/powerpoint/2010/main" val="613338707"/>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6" name="ZoneTexte 15">
            <a:extLst>
              <a:ext uri="{FF2B5EF4-FFF2-40B4-BE49-F238E27FC236}">
                <a16:creationId xmlns:a16="http://schemas.microsoft.com/office/drawing/2014/main" id="{60BD68CC-1D50-D3CE-F86F-E79E4DB48433}"/>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31696101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6380C-7A9B-7A80-1AC7-A8A1B7186E34}"/>
            </a:ext>
          </a:extLst>
        </p:cNvPr>
        <p:cNvGrpSpPr/>
        <p:nvPr/>
      </p:nvGrpSpPr>
      <p:grpSpPr>
        <a:xfrm>
          <a:off x="0" y="0"/>
          <a:ext cx="0" cy="0"/>
          <a:chOff x="0" y="0"/>
          <a:chExt cx="0" cy="0"/>
        </a:xfrm>
      </p:grpSpPr>
      <p:pic>
        <p:nvPicPr>
          <p:cNvPr id="3" name="Image 2" descr="Une image contenant texte, meubles, chaise, tabouret&#10;&#10;Description générée automatiquement">
            <a:extLst>
              <a:ext uri="{FF2B5EF4-FFF2-40B4-BE49-F238E27FC236}">
                <a16:creationId xmlns:a16="http://schemas.microsoft.com/office/drawing/2014/main" id="{E904853D-D452-90A2-5022-DE04F1D2DDA8}"/>
              </a:ext>
            </a:extLst>
          </p:cNvPr>
          <p:cNvPicPr>
            <a:picLocks noChangeAspect="1"/>
          </p:cNvPicPr>
          <p:nvPr/>
        </p:nvPicPr>
        <p:blipFill>
          <a:blip r:embed="rId3"/>
          <a:stretch>
            <a:fillRect/>
          </a:stretch>
        </p:blipFill>
        <p:spPr>
          <a:xfrm>
            <a:off x="4834971" y="2272206"/>
            <a:ext cx="4796517" cy="3088821"/>
          </a:xfrm>
          <a:prstGeom prst="rect">
            <a:avLst/>
          </a:prstGeom>
        </p:spPr>
      </p:pic>
      <p:sp>
        <p:nvSpPr>
          <p:cNvPr id="8" name="ZoneTexte 7">
            <a:extLst>
              <a:ext uri="{FF2B5EF4-FFF2-40B4-BE49-F238E27FC236}">
                <a16:creationId xmlns:a16="http://schemas.microsoft.com/office/drawing/2014/main" id="{0E22B061-E8D1-61DB-E2FE-8AE224304405}"/>
              </a:ext>
            </a:extLst>
          </p:cNvPr>
          <p:cNvSpPr txBox="1"/>
          <p:nvPr/>
        </p:nvSpPr>
        <p:spPr>
          <a:xfrm>
            <a:off x="379857" y="298142"/>
            <a:ext cx="7146797"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12" name="ZoneTexte 11">
            <a:extLst>
              <a:ext uri="{FF2B5EF4-FFF2-40B4-BE49-F238E27FC236}">
                <a16:creationId xmlns:a16="http://schemas.microsoft.com/office/drawing/2014/main" id="{C94993D3-BAC5-E442-E0C5-5723145E53F5}"/>
              </a:ext>
            </a:extLst>
          </p:cNvPr>
          <p:cNvSpPr txBox="1"/>
          <p:nvPr/>
        </p:nvSpPr>
        <p:spPr>
          <a:xfrm>
            <a:off x="3149917" y="1082992"/>
            <a:ext cx="4086225"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Calibri"/>
                <a:cs typeface="Calibri"/>
              </a:rPr>
              <a:t>Activité professionnelle</a:t>
            </a:r>
            <a:endParaRPr lang="fr-FR" sz="2800" b="1">
              <a:latin typeface="Roboto"/>
              <a:ea typeface="Roboto"/>
              <a:cs typeface="Roboto"/>
            </a:endParaRPr>
          </a:p>
        </p:txBody>
      </p:sp>
      <p:sp>
        <p:nvSpPr>
          <p:cNvPr id="5" name="Rectangle 32">
            <a:extLst>
              <a:ext uri="{FF2B5EF4-FFF2-40B4-BE49-F238E27FC236}">
                <a16:creationId xmlns:a16="http://schemas.microsoft.com/office/drawing/2014/main" id="{D2257842-93A8-FEEE-B657-98E8FD50C5CE}"/>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9" name="Rectangle 10">
            <a:extLst>
              <a:ext uri="{FF2B5EF4-FFF2-40B4-BE49-F238E27FC236}">
                <a16:creationId xmlns:a16="http://schemas.microsoft.com/office/drawing/2014/main" id="{32AC7545-17A6-FE09-CB55-3E899FF6780A}"/>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1" name="Tableau 10">
            <a:extLst>
              <a:ext uri="{FF2B5EF4-FFF2-40B4-BE49-F238E27FC236}">
                <a16:creationId xmlns:a16="http://schemas.microsoft.com/office/drawing/2014/main" id="{3DE46C7D-781E-0CA2-E424-F1F020E85B7B}"/>
              </a:ext>
            </a:extLst>
          </p:cNvPr>
          <p:cNvGraphicFramePr>
            <a:graphicFrameLocks noGrp="1"/>
          </p:cNvGraphicFramePr>
          <p:nvPr>
            <p:extLst>
              <p:ext uri="{D42A27DB-BD31-4B8C-83A1-F6EECF244321}">
                <p14:modId xmlns:p14="http://schemas.microsoft.com/office/powerpoint/2010/main" val="216895175"/>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5" name="ZoneTexte 14">
            <a:extLst>
              <a:ext uri="{FF2B5EF4-FFF2-40B4-BE49-F238E27FC236}">
                <a16:creationId xmlns:a16="http://schemas.microsoft.com/office/drawing/2014/main" id="{863ED1A1-5DEF-74D0-AD8C-04995CF960B1}"/>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26999234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8367D-D9FE-A7DF-AE2C-20ABD2B366E0}"/>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2E384920-5804-C724-C5AE-A760959DF81A}"/>
              </a:ext>
            </a:extLst>
          </p:cNvPr>
          <p:cNvSpPr txBox="1"/>
          <p:nvPr/>
        </p:nvSpPr>
        <p:spPr>
          <a:xfrm>
            <a:off x="3149917" y="1082992"/>
            <a:ext cx="1901078"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Roboto"/>
                <a:cs typeface="Roboto"/>
              </a:rPr>
              <a:t>Patientèle </a:t>
            </a:r>
          </a:p>
        </p:txBody>
      </p:sp>
      <p:sp>
        <p:nvSpPr>
          <p:cNvPr id="5" name="ZoneTexte 4">
            <a:extLst>
              <a:ext uri="{FF2B5EF4-FFF2-40B4-BE49-F238E27FC236}">
                <a16:creationId xmlns:a16="http://schemas.microsoft.com/office/drawing/2014/main" id="{62CE90DD-E2F8-0F46-B147-67BC78A7096B}"/>
              </a:ext>
            </a:extLst>
          </p:cNvPr>
          <p:cNvSpPr txBox="1"/>
          <p:nvPr/>
        </p:nvSpPr>
        <p:spPr>
          <a:xfrm>
            <a:off x="3300285" y="3153934"/>
            <a:ext cx="7578113" cy="29238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fr-FR" sz="2600">
                <a:latin typeface="Roboto"/>
                <a:ea typeface="Roboto"/>
                <a:cs typeface="Roboto"/>
              </a:rPr>
              <a:t>A votre avis, quelle est la </a:t>
            </a:r>
            <a:r>
              <a:rPr lang="fr-FR" sz="2600" b="1">
                <a:latin typeface="Roboto"/>
                <a:ea typeface="Roboto"/>
                <a:cs typeface="Roboto"/>
              </a:rPr>
              <a:t>perte annuelle</a:t>
            </a:r>
            <a:r>
              <a:rPr lang="fr-FR" sz="2600">
                <a:latin typeface="Roboto"/>
                <a:ea typeface="Roboto"/>
                <a:cs typeface="Roboto"/>
              </a:rPr>
              <a:t> moyenne due aux </a:t>
            </a:r>
            <a:r>
              <a:rPr lang="fr-FR" sz="2600" b="1">
                <a:latin typeface="Roboto"/>
                <a:ea typeface="Roboto"/>
                <a:cs typeface="Roboto"/>
              </a:rPr>
              <a:t>RDV non honorés</a:t>
            </a:r>
            <a:r>
              <a:rPr lang="fr-FR" sz="2600">
                <a:latin typeface="Roboto"/>
                <a:ea typeface="Roboto"/>
                <a:cs typeface="Roboto"/>
              </a:rPr>
              <a:t> ? </a:t>
            </a:r>
            <a:endParaRPr lang="fr-FR"/>
          </a:p>
          <a:p>
            <a:pPr marL="457200">
              <a:spcAft>
                <a:spcPts val="600"/>
              </a:spcAft>
              <a:buAutoNum type="alphaUcPeriod"/>
            </a:pPr>
            <a:r>
              <a:rPr lang="fr-FR" sz="2800">
                <a:latin typeface="Roboto"/>
                <a:ea typeface="Roboto"/>
                <a:cs typeface="Roboto"/>
              </a:rPr>
              <a:t>2000€</a:t>
            </a:r>
          </a:p>
          <a:p>
            <a:pPr marL="342900">
              <a:spcAft>
                <a:spcPts val="600"/>
              </a:spcAft>
              <a:buAutoNum type="alphaUcPeriod"/>
            </a:pPr>
            <a:r>
              <a:rPr lang="fr-FR" sz="2800">
                <a:latin typeface="Roboto"/>
                <a:ea typeface="Roboto"/>
                <a:cs typeface="Roboto"/>
              </a:rPr>
              <a:t>3000€</a:t>
            </a:r>
          </a:p>
          <a:p>
            <a:pPr marL="342900">
              <a:spcAft>
                <a:spcPts val="600"/>
              </a:spcAft>
              <a:buAutoNum type="alphaUcPeriod"/>
            </a:pPr>
            <a:r>
              <a:rPr lang="fr-FR" sz="2800">
                <a:latin typeface="Roboto"/>
                <a:ea typeface="Roboto"/>
                <a:cs typeface="Roboto"/>
              </a:rPr>
              <a:t>4000€</a:t>
            </a:r>
          </a:p>
          <a:p>
            <a:pPr marL="342900" indent="-342900">
              <a:buAutoNum type="alphaUcPeriod"/>
            </a:pPr>
            <a:endParaRPr lang="fr-FR" sz="2800">
              <a:latin typeface="Roboto"/>
              <a:ea typeface="Roboto"/>
              <a:cs typeface="Roboto"/>
            </a:endParaRPr>
          </a:p>
        </p:txBody>
      </p:sp>
      <p:pic>
        <p:nvPicPr>
          <p:cNvPr id="12" name="Image 11" descr="Mains, Soulevé, Mains Levées, Les Bras">
            <a:extLst>
              <a:ext uri="{FF2B5EF4-FFF2-40B4-BE49-F238E27FC236}">
                <a16:creationId xmlns:a16="http://schemas.microsoft.com/office/drawing/2014/main" id="{E26A942D-977D-026E-FA4B-C2315FD8EC28}"/>
              </a:ext>
            </a:extLst>
          </p:cNvPr>
          <p:cNvPicPr>
            <a:picLocks noChangeAspect="1"/>
          </p:cNvPicPr>
          <p:nvPr/>
        </p:nvPicPr>
        <p:blipFill rotWithShape="1">
          <a:blip r:embed="rId3"/>
          <a:srcRect l="40517" t="46508" r="-216" b="-1138"/>
          <a:stretch/>
        </p:blipFill>
        <p:spPr>
          <a:xfrm>
            <a:off x="8771711" y="1085742"/>
            <a:ext cx="2928079" cy="1848312"/>
          </a:xfrm>
          <a:prstGeom prst="rect">
            <a:avLst/>
          </a:prstGeom>
        </p:spPr>
      </p:pic>
      <p:sp>
        <p:nvSpPr>
          <p:cNvPr id="16" name="ZoneTexte 15">
            <a:extLst>
              <a:ext uri="{FF2B5EF4-FFF2-40B4-BE49-F238E27FC236}">
                <a16:creationId xmlns:a16="http://schemas.microsoft.com/office/drawing/2014/main" id="{833D308A-EA95-1308-52CF-80040C2B90EB}"/>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6" name="Rectangle 32">
            <a:extLst>
              <a:ext uri="{FF2B5EF4-FFF2-40B4-BE49-F238E27FC236}">
                <a16:creationId xmlns:a16="http://schemas.microsoft.com/office/drawing/2014/main" id="{A35D545A-891C-69B4-E71C-CA089142BC42}"/>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8" name="Rectangle 10">
            <a:extLst>
              <a:ext uri="{FF2B5EF4-FFF2-40B4-BE49-F238E27FC236}">
                <a16:creationId xmlns:a16="http://schemas.microsoft.com/office/drawing/2014/main" id="{6F62FAA5-A3C7-5678-72D2-0B9802061A26}"/>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0" name="Tableau 9">
            <a:extLst>
              <a:ext uri="{FF2B5EF4-FFF2-40B4-BE49-F238E27FC236}">
                <a16:creationId xmlns:a16="http://schemas.microsoft.com/office/drawing/2014/main" id="{4C0BD372-66BE-EA13-497D-3FD833BBDF58}"/>
              </a:ext>
            </a:extLst>
          </p:cNvPr>
          <p:cNvGraphicFramePr>
            <a:graphicFrameLocks noGrp="1"/>
          </p:cNvGraphicFramePr>
          <p:nvPr>
            <p:extLst>
              <p:ext uri="{D42A27DB-BD31-4B8C-83A1-F6EECF244321}">
                <p14:modId xmlns:p14="http://schemas.microsoft.com/office/powerpoint/2010/main" val="3243253728"/>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no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5" name="ZoneTexte 14">
            <a:extLst>
              <a:ext uri="{FF2B5EF4-FFF2-40B4-BE49-F238E27FC236}">
                <a16:creationId xmlns:a16="http://schemas.microsoft.com/office/drawing/2014/main" id="{99F3BD7C-5950-0BD5-4EFA-23028265ED43}"/>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11431188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A8536-0F49-1C1C-0574-E5FED47A404B}"/>
            </a:ext>
          </a:extLst>
        </p:cNvPr>
        <p:cNvGrpSpPr/>
        <p:nvPr/>
      </p:nvGrpSpPr>
      <p:grpSpPr>
        <a:xfrm>
          <a:off x="0" y="0"/>
          <a:ext cx="0" cy="0"/>
          <a:chOff x="0" y="0"/>
          <a:chExt cx="0" cy="0"/>
        </a:xfrm>
      </p:grpSpPr>
      <p:pic>
        <p:nvPicPr>
          <p:cNvPr id="3" name="Image 2" descr="Une image contenant lapin, Lapins et lièvres, clipart, lapereau&#10;&#10;Description générée automatiquement">
            <a:extLst>
              <a:ext uri="{FF2B5EF4-FFF2-40B4-BE49-F238E27FC236}">
                <a16:creationId xmlns:a16="http://schemas.microsoft.com/office/drawing/2014/main" id="{A82958E5-CEA7-8454-7A51-D86801B87E43}"/>
              </a:ext>
            </a:extLst>
          </p:cNvPr>
          <p:cNvPicPr>
            <a:picLocks noChangeAspect="1"/>
          </p:cNvPicPr>
          <p:nvPr/>
        </p:nvPicPr>
        <p:blipFill>
          <a:blip r:embed="rId3"/>
          <a:stretch>
            <a:fillRect/>
          </a:stretch>
        </p:blipFill>
        <p:spPr>
          <a:xfrm>
            <a:off x="8893133" y="2637073"/>
            <a:ext cx="2962275" cy="3257550"/>
          </a:xfrm>
          <a:prstGeom prst="rect">
            <a:avLst/>
          </a:prstGeom>
        </p:spPr>
      </p:pic>
      <p:sp>
        <p:nvSpPr>
          <p:cNvPr id="7" name="ZoneTexte 6">
            <a:extLst>
              <a:ext uri="{FF2B5EF4-FFF2-40B4-BE49-F238E27FC236}">
                <a16:creationId xmlns:a16="http://schemas.microsoft.com/office/drawing/2014/main" id="{581D12DD-8910-3DB1-1680-C2945AA642C4}"/>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9" name="Rectangle : coins arrondis 8">
            <a:extLst>
              <a:ext uri="{FF2B5EF4-FFF2-40B4-BE49-F238E27FC236}">
                <a16:creationId xmlns:a16="http://schemas.microsoft.com/office/drawing/2014/main" id="{F82E1322-2C13-F3DD-BC02-CE39C4EEDA4C}"/>
              </a:ext>
            </a:extLst>
          </p:cNvPr>
          <p:cNvSpPr/>
          <p:nvPr/>
        </p:nvSpPr>
        <p:spPr>
          <a:xfrm>
            <a:off x="3668950" y="2147456"/>
            <a:ext cx="6129417" cy="136482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2400" b="1">
                <a:latin typeface="Roboto"/>
                <a:ea typeface="Roboto"/>
                <a:cs typeface="Roboto"/>
              </a:rPr>
              <a:t>En IDF : </a:t>
            </a:r>
            <a:endParaRPr lang="fr-FR"/>
          </a:p>
          <a:p>
            <a:pPr algn="ctr"/>
            <a:r>
              <a:rPr lang="fr-FR" sz="2400" b="1">
                <a:latin typeface="Roboto"/>
                <a:ea typeface="Roboto"/>
                <a:cs typeface="Roboto"/>
              </a:rPr>
              <a:t>moyenne de 5 patients absents / semaine</a:t>
            </a:r>
            <a:endParaRPr lang="fr-FR"/>
          </a:p>
          <a:p>
            <a:pPr algn="ctr"/>
            <a:r>
              <a:rPr lang="fr-FR">
                <a:latin typeface="Roboto"/>
                <a:ea typeface="Roboto"/>
                <a:cs typeface="Roboto"/>
              </a:rPr>
              <a:t>En CVL : 3 / semaine</a:t>
            </a:r>
          </a:p>
        </p:txBody>
      </p:sp>
      <p:sp>
        <p:nvSpPr>
          <p:cNvPr id="6" name="ZoneTexte 5">
            <a:extLst>
              <a:ext uri="{FF2B5EF4-FFF2-40B4-BE49-F238E27FC236}">
                <a16:creationId xmlns:a16="http://schemas.microsoft.com/office/drawing/2014/main" id="{C760E9A9-FB40-8432-AFA8-134F6EF8D683}"/>
              </a:ext>
            </a:extLst>
          </p:cNvPr>
          <p:cNvSpPr txBox="1"/>
          <p:nvPr/>
        </p:nvSpPr>
        <p:spPr>
          <a:xfrm>
            <a:off x="3149917" y="1082992"/>
            <a:ext cx="1901078"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Roboto"/>
                <a:cs typeface="Roboto"/>
              </a:rPr>
              <a:t>Patientèle </a:t>
            </a:r>
          </a:p>
        </p:txBody>
      </p:sp>
      <p:sp>
        <p:nvSpPr>
          <p:cNvPr id="26" name="Rectangle 32">
            <a:extLst>
              <a:ext uri="{FF2B5EF4-FFF2-40B4-BE49-F238E27FC236}">
                <a16:creationId xmlns:a16="http://schemas.microsoft.com/office/drawing/2014/main" id="{1A25A0A9-CAD9-15E1-9637-BEF94CD6CB49}"/>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28" name="Rectangle 10">
            <a:extLst>
              <a:ext uri="{FF2B5EF4-FFF2-40B4-BE49-F238E27FC236}">
                <a16:creationId xmlns:a16="http://schemas.microsoft.com/office/drawing/2014/main" id="{31CB5957-18D3-2438-F3A0-445D76C6A9EF}"/>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30" name="Tableau 29">
            <a:extLst>
              <a:ext uri="{FF2B5EF4-FFF2-40B4-BE49-F238E27FC236}">
                <a16:creationId xmlns:a16="http://schemas.microsoft.com/office/drawing/2014/main" id="{5D2872F9-E788-D096-7801-37725FFAA7E7}"/>
              </a:ext>
            </a:extLst>
          </p:cNvPr>
          <p:cNvGraphicFramePr>
            <a:graphicFrameLocks noGrp="1"/>
          </p:cNvGraphicFramePr>
          <p:nvPr>
            <p:extLst>
              <p:ext uri="{D42A27DB-BD31-4B8C-83A1-F6EECF244321}">
                <p14:modId xmlns:p14="http://schemas.microsoft.com/office/powerpoint/2010/main" val="63794809"/>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no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32" name="ZoneTexte 31">
            <a:extLst>
              <a:ext uri="{FF2B5EF4-FFF2-40B4-BE49-F238E27FC236}">
                <a16:creationId xmlns:a16="http://schemas.microsoft.com/office/drawing/2014/main" id="{904C6EAE-668F-9925-057C-0DA148F8090D}"/>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36292669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01E17-AF9C-1067-3DD0-5546C1C4B82F}"/>
            </a:ext>
          </a:extLst>
        </p:cNvPr>
        <p:cNvGrpSpPr/>
        <p:nvPr/>
      </p:nvGrpSpPr>
      <p:grpSpPr>
        <a:xfrm>
          <a:off x="0" y="0"/>
          <a:ext cx="0" cy="0"/>
          <a:chOff x="0" y="0"/>
          <a:chExt cx="0" cy="0"/>
        </a:xfrm>
      </p:grpSpPr>
      <p:sp>
        <p:nvSpPr>
          <p:cNvPr id="8" name="Rectangle : coins arrondis 7">
            <a:extLst>
              <a:ext uri="{FF2B5EF4-FFF2-40B4-BE49-F238E27FC236}">
                <a16:creationId xmlns:a16="http://schemas.microsoft.com/office/drawing/2014/main" id="{44A1B389-B3BC-F75E-4044-FB28EB377744}"/>
              </a:ext>
            </a:extLst>
          </p:cNvPr>
          <p:cNvSpPr/>
          <p:nvPr/>
        </p:nvSpPr>
        <p:spPr>
          <a:xfrm>
            <a:off x="3447901" y="4053891"/>
            <a:ext cx="2776395" cy="1365563"/>
          </a:xfrm>
          <a:prstGeom prst="roundRect">
            <a:avLst/>
          </a:prstGeom>
        </p:spPr>
        <p:style>
          <a:lnRef idx="1">
            <a:schemeClr val="accent5"/>
          </a:lnRef>
          <a:fillRef idx="2">
            <a:schemeClr val="accent5"/>
          </a:fillRef>
          <a:effectRef idx="1">
            <a:schemeClr val="accent5"/>
          </a:effectRef>
          <a:fontRef idx="minor">
            <a:schemeClr val="dk1"/>
          </a:fontRef>
        </p:style>
        <p:txBody>
          <a:bodyPr lIns="91440" tIns="45720" rIns="91440" bIns="45720" rtlCol="0" anchor="ctr"/>
          <a:lstStyle/>
          <a:p>
            <a:pPr algn="ctr"/>
            <a:r>
              <a:rPr lang="fr-FR" b="1">
                <a:latin typeface="Roboto"/>
                <a:ea typeface="Roboto"/>
                <a:cs typeface="Roboto"/>
              </a:rPr>
              <a:t>Impayés </a:t>
            </a:r>
            <a:r>
              <a:rPr lang="fr-FR">
                <a:latin typeface="Roboto"/>
                <a:ea typeface="Roboto"/>
                <a:cs typeface="Roboto"/>
              </a:rPr>
              <a:t>= Plus de 5% du chiffre d'affaires pour 21% des répondants</a:t>
            </a:r>
          </a:p>
        </p:txBody>
      </p:sp>
      <p:pic>
        <p:nvPicPr>
          <p:cNvPr id="10" name="Image 9" descr="Une image contenant dessin, clipart, dessin humoristique, Dessin d’enfant&#10;&#10;Description générée automatiquement">
            <a:extLst>
              <a:ext uri="{FF2B5EF4-FFF2-40B4-BE49-F238E27FC236}">
                <a16:creationId xmlns:a16="http://schemas.microsoft.com/office/drawing/2014/main" id="{1E4CBE23-7E7C-AE01-2EBC-D2D4FA8E96D0}"/>
              </a:ext>
            </a:extLst>
          </p:cNvPr>
          <p:cNvPicPr>
            <a:picLocks noChangeAspect="1"/>
          </p:cNvPicPr>
          <p:nvPr/>
        </p:nvPicPr>
        <p:blipFill>
          <a:blip r:embed="rId3"/>
          <a:stretch>
            <a:fillRect/>
          </a:stretch>
        </p:blipFill>
        <p:spPr>
          <a:xfrm>
            <a:off x="6330050" y="3784462"/>
            <a:ext cx="1362075" cy="1209675"/>
          </a:xfrm>
          <a:prstGeom prst="rect">
            <a:avLst/>
          </a:prstGeom>
        </p:spPr>
      </p:pic>
      <p:sp>
        <p:nvSpPr>
          <p:cNvPr id="11" name="Rectangle : coins arrondis 10">
            <a:extLst>
              <a:ext uri="{FF2B5EF4-FFF2-40B4-BE49-F238E27FC236}">
                <a16:creationId xmlns:a16="http://schemas.microsoft.com/office/drawing/2014/main" id="{5F63E2BF-96C9-FB63-6271-172030230F5F}"/>
              </a:ext>
            </a:extLst>
          </p:cNvPr>
          <p:cNvSpPr/>
          <p:nvPr/>
        </p:nvSpPr>
        <p:spPr>
          <a:xfrm>
            <a:off x="5731169" y="4941195"/>
            <a:ext cx="3157395" cy="1365563"/>
          </a:xfrm>
          <a:prstGeom prst="roundRect">
            <a:avLst/>
          </a:prstGeom>
        </p:spPr>
        <p:style>
          <a:lnRef idx="1">
            <a:schemeClr val="accent6"/>
          </a:lnRef>
          <a:fillRef idx="2">
            <a:schemeClr val="accent6"/>
          </a:fillRef>
          <a:effectRef idx="1">
            <a:schemeClr val="accent6"/>
          </a:effectRef>
          <a:fontRef idx="minor">
            <a:schemeClr val="dk1"/>
          </a:fontRef>
        </p:style>
        <p:txBody>
          <a:bodyPr lIns="91440" tIns="45720" rIns="91440" bIns="45720" rtlCol="0" anchor="ctr"/>
          <a:lstStyle/>
          <a:p>
            <a:pPr algn="ctr"/>
            <a:r>
              <a:rPr lang="fr-FR">
                <a:latin typeface="Roboto"/>
                <a:ea typeface="Roboto"/>
                <a:cs typeface="Roboto"/>
              </a:rPr>
              <a:t>Tiers payant intégral : 19%</a:t>
            </a:r>
            <a:br>
              <a:rPr lang="fr-FR">
                <a:latin typeface="Roboto"/>
                <a:ea typeface="Roboto"/>
                <a:cs typeface="Roboto"/>
              </a:rPr>
            </a:br>
            <a:r>
              <a:rPr lang="fr-FR">
                <a:latin typeface="Roboto"/>
                <a:ea typeface="Roboto"/>
                <a:cs typeface="Roboto"/>
              </a:rPr>
              <a:t>Tiers payant partiel : 75 % </a:t>
            </a:r>
          </a:p>
          <a:p>
            <a:pPr algn="ctr"/>
            <a:r>
              <a:rPr lang="fr-FR">
                <a:latin typeface="Roboto"/>
                <a:ea typeface="Roboto"/>
                <a:cs typeface="Roboto"/>
              </a:rPr>
              <a:t>Pas de Tiers payant : 5%</a:t>
            </a:r>
          </a:p>
        </p:txBody>
      </p:sp>
      <p:sp>
        <p:nvSpPr>
          <p:cNvPr id="7" name="ZoneTexte 6">
            <a:extLst>
              <a:ext uri="{FF2B5EF4-FFF2-40B4-BE49-F238E27FC236}">
                <a16:creationId xmlns:a16="http://schemas.microsoft.com/office/drawing/2014/main" id="{872AE198-BDA1-4C9F-9BA0-3A35F7D7DDEC}"/>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pic>
        <p:nvPicPr>
          <p:cNvPr id="12" name="Image 11" descr="Une image contenant lapin, Lapins et lièvres, clipart, lapereau&#10;&#10;Description générée automatiquement">
            <a:extLst>
              <a:ext uri="{FF2B5EF4-FFF2-40B4-BE49-F238E27FC236}">
                <a16:creationId xmlns:a16="http://schemas.microsoft.com/office/drawing/2014/main" id="{A3F334B4-A768-ADA9-0566-705A6D102A8B}"/>
              </a:ext>
            </a:extLst>
          </p:cNvPr>
          <p:cNvPicPr>
            <a:picLocks noChangeAspect="1"/>
          </p:cNvPicPr>
          <p:nvPr/>
        </p:nvPicPr>
        <p:blipFill>
          <a:blip r:embed="rId4"/>
          <a:stretch>
            <a:fillRect/>
          </a:stretch>
        </p:blipFill>
        <p:spPr>
          <a:xfrm>
            <a:off x="8997517" y="2501271"/>
            <a:ext cx="2962275" cy="3257550"/>
          </a:xfrm>
          <a:prstGeom prst="rect">
            <a:avLst/>
          </a:prstGeom>
        </p:spPr>
      </p:pic>
      <p:sp>
        <p:nvSpPr>
          <p:cNvPr id="16" name="Rectangle : coins arrondis 15">
            <a:extLst>
              <a:ext uri="{FF2B5EF4-FFF2-40B4-BE49-F238E27FC236}">
                <a16:creationId xmlns:a16="http://schemas.microsoft.com/office/drawing/2014/main" id="{5ECF4BC4-B596-E15D-CD20-42793B36ACDC}"/>
              </a:ext>
            </a:extLst>
          </p:cNvPr>
          <p:cNvSpPr/>
          <p:nvPr/>
        </p:nvSpPr>
        <p:spPr>
          <a:xfrm>
            <a:off x="3366392" y="2179742"/>
            <a:ext cx="6633682" cy="136482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2400" b="1">
                <a:latin typeface="Roboto"/>
                <a:ea typeface="Roboto"/>
                <a:cs typeface="Roboto"/>
              </a:rPr>
              <a:t>En IDF : </a:t>
            </a:r>
            <a:endParaRPr lang="fr-FR"/>
          </a:p>
          <a:p>
            <a:pPr algn="ctr"/>
            <a:r>
              <a:rPr lang="fr-FR" sz="2400" b="1">
                <a:latin typeface="Roboto"/>
                <a:ea typeface="Roboto"/>
                <a:cs typeface="Roboto"/>
              </a:rPr>
              <a:t>moyenne de 5 patients absents / semaine</a:t>
            </a:r>
            <a:endParaRPr lang="fr-FR"/>
          </a:p>
          <a:p>
            <a:pPr algn="ctr"/>
            <a:r>
              <a:rPr lang="fr-FR">
                <a:latin typeface="Roboto"/>
                <a:ea typeface="Roboto"/>
                <a:cs typeface="Roboto"/>
              </a:rPr>
              <a:t>En CVL : 3 / semaine</a:t>
            </a:r>
          </a:p>
        </p:txBody>
      </p:sp>
      <p:sp>
        <p:nvSpPr>
          <p:cNvPr id="5" name="ZoneTexte 4">
            <a:extLst>
              <a:ext uri="{FF2B5EF4-FFF2-40B4-BE49-F238E27FC236}">
                <a16:creationId xmlns:a16="http://schemas.microsoft.com/office/drawing/2014/main" id="{39CA6C72-4190-9860-06D8-DF8D8F59DEE1}"/>
              </a:ext>
            </a:extLst>
          </p:cNvPr>
          <p:cNvSpPr txBox="1"/>
          <p:nvPr/>
        </p:nvSpPr>
        <p:spPr>
          <a:xfrm>
            <a:off x="3149917" y="1082992"/>
            <a:ext cx="1901078"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Roboto"/>
                <a:cs typeface="Roboto"/>
              </a:rPr>
              <a:t>Patientèle </a:t>
            </a:r>
          </a:p>
        </p:txBody>
      </p:sp>
      <p:sp>
        <p:nvSpPr>
          <p:cNvPr id="21" name="Rectangle 32">
            <a:extLst>
              <a:ext uri="{FF2B5EF4-FFF2-40B4-BE49-F238E27FC236}">
                <a16:creationId xmlns:a16="http://schemas.microsoft.com/office/drawing/2014/main" id="{F691CB0F-7E87-7637-7758-65AC6500B26B}"/>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23" name="Rectangle 10">
            <a:extLst>
              <a:ext uri="{FF2B5EF4-FFF2-40B4-BE49-F238E27FC236}">
                <a16:creationId xmlns:a16="http://schemas.microsoft.com/office/drawing/2014/main" id="{B2FE2F99-79CB-A5D8-65B8-D73935F92FCF}"/>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25" name="Tableau 24">
            <a:extLst>
              <a:ext uri="{FF2B5EF4-FFF2-40B4-BE49-F238E27FC236}">
                <a16:creationId xmlns:a16="http://schemas.microsoft.com/office/drawing/2014/main" id="{93994482-5535-5AC8-7FB4-F78A1FC44E35}"/>
              </a:ext>
            </a:extLst>
          </p:cNvPr>
          <p:cNvGraphicFramePr>
            <a:graphicFrameLocks noGrp="1"/>
          </p:cNvGraphicFramePr>
          <p:nvPr>
            <p:extLst>
              <p:ext uri="{D42A27DB-BD31-4B8C-83A1-F6EECF244321}">
                <p14:modId xmlns:p14="http://schemas.microsoft.com/office/powerpoint/2010/main" val="2983531546"/>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no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27" name="ZoneTexte 26">
            <a:extLst>
              <a:ext uri="{FF2B5EF4-FFF2-40B4-BE49-F238E27FC236}">
                <a16:creationId xmlns:a16="http://schemas.microsoft.com/office/drawing/2014/main" id="{4E89DDF8-3FB7-A443-E978-41FAC57D40D6}"/>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12256756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7300C-8CFB-3F7B-E656-42702F0500CC}"/>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98B2617B-9430-8AD0-1E6B-BA2F321735E9}"/>
              </a:ext>
            </a:extLst>
          </p:cNvPr>
          <p:cNvSpPr txBox="1"/>
          <p:nvPr/>
        </p:nvSpPr>
        <p:spPr>
          <a:xfrm>
            <a:off x="3149917" y="1082992"/>
            <a:ext cx="2551020"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Roboto"/>
                <a:cs typeface="Roboto"/>
              </a:rPr>
              <a:t>Qualité de vie</a:t>
            </a:r>
          </a:p>
        </p:txBody>
      </p:sp>
      <p:sp>
        <p:nvSpPr>
          <p:cNvPr id="5" name="ZoneTexte 4">
            <a:extLst>
              <a:ext uri="{FF2B5EF4-FFF2-40B4-BE49-F238E27FC236}">
                <a16:creationId xmlns:a16="http://schemas.microsoft.com/office/drawing/2014/main" id="{7230A2C8-92ED-95AD-BCD0-052404AE06A1}"/>
              </a:ext>
            </a:extLst>
          </p:cNvPr>
          <p:cNvSpPr txBox="1"/>
          <p:nvPr/>
        </p:nvSpPr>
        <p:spPr>
          <a:xfrm>
            <a:off x="3286408" y="3333184"/>
            <a:ext cx="8738130" cy="223138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fr-FR" sz="2600">
                <a:latin typeface="Roboto"/>
                <a:ea typeface="Roboto"/>
                <a:cs typeface="Roboto"/>
              </a:rPr>
              <a:t>Quel % sont plutôt ou tout à fait </a:t>
            </a:r>
            <a:r>
              <a:rPr lang="fr-FR" sz="2600" b="1">
                <a:latin typeface="Roboto"/>
                <a:ea typeface="Roboto"/>
                <a:cs typeface="Roboto"/>
              </a:rPr>
              <a:t>satisfaits de leur activité professionnelle ? </a:t>
            </a:r>
          </a:p>
          <a:p>
            <a:pPr marL="457200">
              <a:spcAft>
                <a:spcPts val="600"/>
              </a:spcAft>
              <a:buAutoNum type="alphaUcPeriod"/>
            </a:pPr>
            <a:r>
              <a:rPr lang="fr-FR" sz="2400">
                <a:latin typeface="Roboto"/>
                <a:ea typeface="Roboto"/>
                <a:cs typeface="Roboto"/>
              </a:rPr>
              <a:t>Moins d'1 tiers</a:t>
            </a:r>
            <a:endParaRPr lang="en-US" sz="2400">
              <a:latin typeface="Roboto"/>
              <a:ea typeface="Roboto"/>
              <a:cs typeface="Roboto"/>
            </a:endParaRPr>
          </a:p>
          <a:p>
            <a:pPr marL="457200">
              <a:spcAft>
                <a:spcPts val="600"/>
              </a:spcAft>
              <a:buAutoNum type="alphaUcPeriod"/>
            </a:pPr>
            <a:r>
              <a:rPr lang="fr-FR" sz="2400">
                <a:latin typeface="Roboto"/>
                <a:ea typeface="Roboto"/>
                <a:cs typeface="Roboto"/>
              </a:rPr>
              <a:t>Entre 1 tiers et 2 tiers</a:t>
            </a:r>
            <a:endParaRPr lang="en-US" sz="2400">
              <a:latin typeface="Roboto"/>
              <a:ea typeface="Roboto"/>
              <a:cs typeface="Roboto"/>
            </a:endParaRPr>
          </a:p>
          <a:p>
            <a:pPr marL="457200">
              <a:spcAft>
                <a:spcPts val="600"/>
              </a:spcAft>
              <a:buAutoNum type="alphaUcPeriod"/>
            </a:pPr>
            <a:r>
              <a:rPr lang="fr-FR" sz="2400">
                <a:latin typeface="Roboto"/>
                <a:ea typeface="Roboto"/>
                <a:cs typeface="Roboto"/>
              </a:rPr>
              <a:t>Plus de 2 tiers</a:t>
            </a:r>
            <a:endParaRPr lang="fr-FR">
              <a:latin typeface="Roboto"/>
              <a:ea typeface="Roboto"/>
              <a:cs typeface="Roboto"/>
            </a:endParaRPr>
          </a:p>
        </p:txBody>
      </p:sp>
      <p:pic>
        <p:nvPicPr>
          <p:cNvPr id="18" name="Image 17" descr="Mains, Soulevé, Mains Levées, Les Bras">
            <a:extLst>
              <a:ext uri="{FF2B5EF4-FFF2-40B4-BE49-F238E27FC236}">
                <a16:creationId xmlns:a16="http://schemas.microsoft.com/office/drawing/2014/main" id="{4D1A04A7-E8E9-6B25-C50C-A00131B8CA0B}"/>
              </a:ext>
            </a:extLst>
          </p:cNvPr>
          <p:cNvPicPr>
            <a:picLocks noChangeAspect="1"/>
          </p:cNvPicPr>
          <p:nvPr/>
        </p:nvPicPr>
        <p:blipFill rotWithShape="1">
          <a:blip r:embed="rId3"/>
          <a:srcRect l="40517" t="46508" r="-216" b="-1138"/>
          <a:stretch/>
        </p:blipFill>
        <p:spPr>
          <a:xfrm>
            <a:off x="8771711" y="1085742"/>
            <a:ext cx="2928079" cy="1848312"/>
          </a:xfrm>
          <a:prstGeom prst="rect">
            <a:avLst/>
          </a:prstGeom>
        </p:spPr>
      </p:pic>
      <p:sp>
        <p:nvSpPr>
          <p:cNvPr id="6" name="ZoneTexte 5">
            <a:extLst>
              <a:ext uri="{FF2B5EF4-FFF2-40B4-BE49-F238E27FC236}">
                <a16:creationId xmlns:a16="http://schemas.microsoft.com/office/drawing/2014/main" id="{1E31A169-C11C-855D-9F59-0DA9D0F529F6}"/>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7" name="Rectangle 32">
            <a:extLst>
              <a:ext uri="{FF2B5EF4-FFF2-40B4-BE49-F238E27FC236}">
                <a16:creationId xmlns:a16="http://schemas.microsoft.com/office/drawing/2014/main" id="{598D56D4-A356-8B29-4045-7562D0791810}"/>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9" name="Rectangle 10">
            <a:extLst>
              <a:ext uri="{FF2B5EF4-FFF2-40B4-BE49-F238E27FC236}">
                <a16:creationId xmlns:a16="http://schemas.microsoft.com/office/drawing/2014/main" id="{30F8E3C5-8B2D-F68C-DA82-7C77E0B98E06}"/>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1" name="Tableau 10">
            <a:extLst>
              <a:ext uri="{FF2B5EF4-FFF2-40B4-BE49-F238E27FC236}">
                <a16:creationId xmlns:a16="http://schemas.microsoft.com/office/drawing/2014/main" id="{E3AEED39-0A6C-D038-539D-64F39556312E}"/>
              </a:ext>
            </a:extLst>
          </p:cNvPr>
          <p:cNvGraphicFramePr>
            <a:graphicFrameLocks noGrp="1"/>
          </p:cNvGraphicFramePr>
          <p:nvPr>
            <p:extLst>
              <p:ext uri="{D42A27DB-BD31-4B8C-83A1-F6EECF244321}">
                <p14:modId xmlns:p14="http://schemas.microsoft.com/office/powerpoint/2010/main" val="2389902991"/>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no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no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3" name="ZoneTexte 12">
            <a:extLst>
              <a:ext uri="{FF2B5EF4-FFF2-40B4-BE49-F238E27FC236}">
                <a16:creationId xmlns:a16="http://schemas.microsoft.com/office/drawing/2014/main" id="{26E98C87-86AE-D573-BE12-F3DAA7E0B4FA}"/>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38126916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4EC97-CC50-4D8F-4154-2B5E9DC46FFB}"/>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41A4D32E-56BC-8D29-2E9F-396273D99257}"/>
              </a:ext>
            </a:extLst>
          </p:cNvPr>
          <p:cNvSpPr txBox="1"/>
          <p:nvPr/>
        </p:nvSpPr>
        <p:spPr>
          <a:xfrm>
            <a:off x="3149917" y="1082992"/>
            <a:ext cx="2427755"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cs typeface="Calibri"/>
              </a:rPr>
              <a:t>Qualité de vie</a:t>
            </a:r>
            <a:endParaRPr lang="fr-FR" sz="2800" b="1"/>
          </a:p>
        </p:txBody>
      </p:sp>
      <p:pic>
        <p:nvPicPr>
          <p:cNvPr id="13" name="Image 12" descr="Une image contenant croquis, dessin, clipart, Dessin au trait&#10;&#10;Description générée automatiquement">
            <a:extLst>
              <a:ext uri="{FF2B5EF4-FFF2-40B4-BE49-F238E27FC236}">
                <a16:creationId xmlns:a16="http://schemas.microsoft.com/office/drawing/2014/main" id="{1A5FAA5F-4DCF-6F27-33ED-C21F3B3097C6}"/>
              </a:ext>
            </a:extLst>
          </p:cNvPr>
          <p:cNvPicPr>
            <a:picLocks noChangeAspect="1"/>
          </p:cNvPicPr>
          <p:nvPr/>
        </p:nvPicPr>
        <p:blipFill>
          <a:blip r:embed="rId3"/>
          <a:stretch>
            <a:fillRect/>
          </a:stretch>
        </p:blipFill>
        <p:spPr>
          <a:xfrm>
            <a:off x="10282725" y="2059003"/>
            <a:ext cx="1790700" cy="3267075"/>
          </a:xfrm>
          <a:prstGeom prst="rect">
            <a:avLst/>
          </a:prstGeom>
        </p:spPr>
      </p:pic>
      <p:sp>
        <p:nvSpPr>
          <p:cNvPr id="3" name="ZoneTexte 2">
            <a:extLst>
              <a:ext uri="{FF2B5EF4-FFF2-40B4-BE49-F238E27FC236}">
                <a16:creationId xmlns:a16="http://schemas.microsoft.com/office/drawing/2014/main" id="{9CB1C7DA-FDE4-AC29-D8CA-50AC743B2632}"/>
              </a:ext>
            </a:extLst>
          </p:cNvPr>
          <p:cNvSpPr txBox="1"/>
          <p:nvPr/>
        </p:nvSpPr>
        <p:spPr>
          <a:xfrm>
            <a:off x="3736063" y="4571999"/>
            <a:ext cx="6496814" cy="1200329"/>
          </a:xfrm>
          <a:prstGeom prst="rect">
            <a:avLst/>
          </a:prstGeom>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a:latin typeface="Roboto"/>
                <a:ea typeface="Roboto"/>
                <a:cs typeface="Roboto"/>
              </a:rPr>
              <a:t>Dans les réponses libres des participants ressortent un besoin fort de soutien et de reconnaissance, par les instances politiques et médicales, pour le travail fourni, une valorisation des actes, des compétences et des spécialités. </a:t>
            </a:r>
          </a:p>
        </p:txBody>
      </p:sp>
      <p:sp>
        <p:nvSpPr>
          <p:cNvPr id="7" name="Rectangle : coins arrondis 6">
            <a:extLst>
              <a:ext uri="{FF2B5EF4-FFF2-40B4-BE49-F238E27FC236}">
                <a16:creationId xmlns:a16="http://schemas.microsoft.com/office/drawing/2014/main" id="{09A55BC3-1A1E-5104-5D63-DFBC64194D06}"/>
              </a:ext>
            </a:extLst>
          </p:cNvPr>
          <p:cNvSpPr/>
          <p:nvPr/>
        </p:nvSpPr>
        <p:spPr>
          <a:xfrm>
            <a:off x="3152113" y="2284868"/>
            <a:ext cx="2597434" cy="1380652"/>
          </a:xfrm>
          <a:prstGeom prst="roundRec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fr-FR" sz="2000">
                <a:latin typeface="Roboto"/>
                <a:ea typeface="Roboto"/>
                <a:cs typeface="Roboto"/>
              </a:rPr>
              <a:t>67% plutôt ou tout à fait satisfaits</a:t>
            </a:r>
          </a:p>
        </p:txBody>
      </p:sp>
      <p:pic>
        <p:nvPicPr>
          <p:cNvPr id="12" name="Image 11" descr="Une image contenant texte, Police, logo, ligne&#10;&#10;Description générée automatiquement">
            <a:extLst>
              <a:ext uri="{FF2B5EF4-FFF2-40B4-BE49-F238E27FC236}">
                <a16:creationId xmlns:a16="http://schemas.microsoft.com/office/drawing/2014/main" id="{D193F8D2-4B89-9165-D7EC-CCD9D024F2F2}"/>
              </a:ext>
            </a:extLst>
          </p:cNvPr>
          <p:cNvPicPr>
            <a:picLocks noChangeAspect="1"/>
          </p:cNvPicPr>
          <p:nvPr/>
        </p:nvPicPr>
        <p:blipFill rotWithShape="1">
          <a:blip r:embed="rId4"/>
          <a:srcRect l="4131" r="8778"/>
          <a:stretch/>
        </p:blipFill>
        <p:spPr>
          <a:xfrm>
            <a:off x="5935604" y="2967472"/>
            <a:ext cx="4882992" cy="1387632"/>
          </a:xfrm>
          <a:prstGeom prst="rect">
            <a:avLst/>
          </a:prstGeom>
        </p:spPr>
      </p:pic>
      <p:sp>
        <p:nvSpPr>
          <p:cNvPr id="8" name="Flèche : droite rayée 7">
            <a:extLst>
              <a:ext uri="{FF2B5EF4-FFF2-40B4-BE49-F238E27FC236}">
                <a16:creationId xmlns:a16="http://schemas.microsoft.com/office/drawing/2014/main" id="{75E48DB9-6349-980A-8148-5A2D3A670D80}"/>
              </a:ext>
            </a:extLst>
          </p:cNvPr>
          <p:cNvSpPr/>
          <p:nvPr/>
        </p:nvSpPr>
        <p:spPr>
          <a:xfrm rot="900000">
            <a:off x="5244086" y="3168164"/>
            <a:ext cx="1003426" cy="482851"/>
          </a:xfrm>
          <a:prstGeom prst="striped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B0BB5136-92A4-187F-85AF-EAE5A110C34A}"/>
              </a:ext>
            </a:extLst>
          </p:cNvPr>
          <p:cNvSpPr txBox="1"/>
          <p:nvPr/>
        </p:nvSpPr>
        <p:spPr>
          <a:xfrm>
            <a:off x="379857" y="298142"/>
            <a:ext cx="7146797"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6" name="Rectangle 32">
            <a:extLst>
              <a:ext uri="{FF2B5EF4-FFF2-40B4-BE49-F238E27FC236}">
                <a16:creationId xmlns:a16="http://schemas.microsoft.com/office/drawing/2014/main" id="{06A0F21D-A21D-E643-9CAE-67E3754D6804}"/>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1" name="Rectangle 10">
            <a:extLst>
              <a:ext uri="{FF2B5EF4-FFF2-40B4-BE49-F238E27FC236}">
                <a16:creationId xmlns:a16="http://schemas.microsoft.com/office/drawing/2014/main" id="{FE532ACD-26E1-5C86-D4AF-D61AB2E3EED4}"/>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7" name="Tableau 16">
            <a:extLst>
              <a:ext uri="{FF2B5EF4-FFF2-40B4-BE49-F238E27FC236}">
                <a16:creationId xmlns:a16="http://schemas.microsoft.com/office/drawing/2014/main" id="{6D0DB0BB-1C98-3A20-2900-F4650703D169}"/>
              </a:ext>
            </a:extLst>
          </p:cNvPr>
          <p:cNvGraphicFramePr>
            <a:graphicFrameLocks noGrp="1"/>
          </p:cNvGraphicFramePr>
          <p:nvPr>
            <p:extLst>
              <p:ext uri="{D42A27DB-BD31-4B8C-83A1-F6EECF244321}">
                <p14:modId xmlns:p14="http://schemas.microsoft.com/office/powerpoint/2010/main" val="2368349953"/>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no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9" name="ZoneTexte 18">
            <a:extLst>
              <a:ext uri="{FF2B5EF4-FFF2-40B4-BE49-F238E27FC236}">
                <a16:creationId xmlns:a16="http://schemas.microsoft.com/office/drawing/2014/main" id="{33CBAA13-D625-13F8-3D6C-4E3BA5D5FEF4}"/>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33252594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76886-C0D6-D9CC-5C39-A1B2D9ADF59D}"/>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433D3026-A7A5-7BC5-2798-00C55936CAEA}"/>
              </a:ext>
            </a:extLst>
          </p:cNvPr>
          <p:cNvSpPr txBox="1"/>
          <p:nvPr/>
        </p:nvSpPr>
        <p:spPr>
          <a:xfrm>
            <a:off x="3149917" y="1082992"/>
            <a:ext cx="2663078"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Roboto"/>
                <a:cs typeface="Roboto"/>
              </a:rPr>
              <a:t>Qualité de vie</a:t>
            </a:r>
          </a:p>
        </p:txBody>
      </p:sp>
      <p:sp>
        <p:nvSpPr>
          <p:cNvPr id="5" name="ZoneTexte 4">
            <a:extLst>
              <a:ext uri="{FF2B5EF4-FFF2-40B4-BE49-F238E27FC236}">
                <a16:creationId xmlns:a16="http://schemas.microsoft.com/office/drawing/2014/main" id="{01C6AD4A-2EC7-05EB-9B0E-4C34100864AC}"/>
              </a:ext>
            </a:extLst>
          </p:cNvPr>
          <p:cNvSpPr txBox="1"/>
          <p:nvPr/>
        </p:nvSpPr>
        <p:spPr>
          <a:xfrm>
            <a:off x="3286408" y="3333184"/>
            <a:ext cx="8321397" cy="27084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fr-FR" sz="2600" b="1" u="sng">
                <a:ea typeface="Calibri"/>
                <a:cs typeface="Calibri"/>
              </a:rPr>
              <a:t>Même question pour les </a:t>
            </a:r>
            <a:r>
              <a:rPr lang="fr-FR" sz="2600" b="1" u="sng">
                <a:solidFill>
                  <a:srgbClr val="000000"/>
                </a:solidFill>
                <a:ea typeface="Calibri"/>
                <a:cs typeface="Calibri"/>
              </a:rPr>
              <a:t>répondants </a:t>
            </a:r>
            <a:r>
              <a:rPr lang="fr-FR" sz="2600" b="1" u="sng">
                <a:solidFill>
                  <a:schemeClr val="accent4"/>
                </a:solidFill>
                <a:ea typeface="Calibri"/>
                <a:cs typeface="Calibri"/>
              </a:rPr>
              <a:t>salariés</a:t>
            </a:r>
            <a:r>
              <a:rPr lang="fr-FR" sz="2600">
                <a:ea typeface="Calibri"/>
                <a:cs typeface="Calibri"/>
              </a:rPr>
              <a:t> : </a:t>
            </a:r>
            <a:endParaRPr lang="fr-FR" sz="2600" b="1">
              <a:ea typeface="Calibri"/>
              <a:cs typeface="Calibri"/>
            </a:endParaRPr>
          </a:p>
          <a:p>
            <a:pPr>
              <a:spcAft>
                <a:spcPts val="600"/>
              </a:spcAft>
            </a:pPr>
            <a:r>
              <a:rPr lang="fr-FR" sz="2600">
                <a:ea typeface="Calibri"/>
                <a:cs typeface="Calibri"/>
              </a:rPr>
              <a:t>Quels % sont plutôt ou tout à fait </a:t>
            </a:r>
            <a:r>
              <a:rPr lang="fr-FR" sz="2600" b="1">
                <a:ea typeface="Calibri"/>
                <a:cs typeface="Calibri"/>
              </a:rPr>
              <a:t>satisfaits de leur activité professionnelle ? </a:t>
            </a:r>
            <a:endParaRPr lang="fr-FR" sz="2600" b="1">
              <a:cs typeface="Calibri"/>
            </a:endParaRPr>
          </a:p>
          <a:p>
            <a:pPr marL="457200">
              <a:spcAft>
                <a:spcPts val="600"/>
              </a:spcAft>
              <a:buAutoNum type="alphaUcPeriod"/>
            </a:pPr>
            <a:r>
              <a:rPr lang="fr-FR" sz="2400">
                <a:latin typeface="Arial"/>
                <a:ea typeface="Calibri"/>
                <a:cs typeface="Arial"/>
              </a:rPr>
              <a:t>Moins d'1 tiers</a:t>
            </a:r>
            <a:endParaRPr lang="en-US" sz="2400">
              <a:latin typeface="Arial"/>
              <a:ea typeface="Calibri"/>
              <a:cs typeface="Arial"/>
            </a:endParaRPr>
          </a:p>
          <a:p>
            <a:pPr marL="457200">
              <a:spcAft>
                <a:spcPts val="600"/>
              </a:spcAft>
              <a:buAutoNum type="alphaUcPeriod"/>
            </a:pPr>
            <a:r>
              <a:rPr lang="fr-FR" sz="2400">
                <a:latin typeface="Arial"/>
                <a:cs typeface="Arial"/>
              </a:rPr>
              <a:t>Entre 1 tiers et 2 tiers</a:t>
            </a:r>
            <a:endParaRPr lang="en-US" sz="2400">
              <a:latin typeface="Arial"/>
              <a:cs typeface="Arial"/>
            </a:endParaRPr>
          </a:p>
          <a:p>
            <a:pPr marL="457200">
              <a:spcAft>
                <a:spcPts val="600"/>
              </a:spcAft>
              <a:buAutoNum type="alphaUcPeriod"/>
            </a:pPr>
            <a:r>
              <a:rPr lang="fr-FR" sz="2400">
                <a:latin typeface="Arial"/>
                <a:ea typeface="Calibri"/>
                <a:cs typeface="Arial"/>
              </a:rPr>
              <a:t>Plus de 2 tiers</a:t>
            </a:r>
            <a:endParaRPr lang="fr-FR">
              <a:latin typeface="Arial"/>
              <a:cs typeface="Arial"/>
            </a:endParaRPr>
          </a:p>
        </p:txBody>
      </p:sp>
      <p:pic>
        <p:nvPicPr>
          <p:cNvPr id="18" name="Image 17" descr="Mains, Soulevé, Mains Levées, Les Bras">
            <a:extLst>
              <a:ext uri="{FF2B5EF4-FFF2-40B4-BE49-F238E27FC236}">
                <a16:creationId xmlns:a16="http://schemas.microsoft.com/office/drawing/2014/main" id="{159EFA36-E04A-30E8-4FC0-7640834F2A1F}"/>
              </a:ext>
            </a:extLst>
          </p:cNvPr>
          <p:cNvPicPr>
            <a:picLocks noChangeAspect="1"/>
          </p:cNvPicPr>
          <p:nvPr/>
        </p:nvPicPr>
        <p:blipFill rotWithShape="1">
          <a:blip r:embed="rId3"/>
          <a:srcRect l="40517" t="46508" r="-216" b="-1138"/>
          <a:stretch/>
        </p:blipFill>
        <p:spPr>
          <a:xfrm>
            <a:off x="8771711" y="1085742"/>
            <a:ext cx="2928079" cy="1848312"/>
          </a:xfrm>
          <a:prstGeom prst="rect">
            <a:avLst/>
          </a:prstGeom>
        </p:spPr>
      </p:pic>
      <p:sp>
        <p:nvSpPr>
          <p:cNvPr id="6" name="ZoneTexte 5">
            <a:extLst>
              <a:ext uri="{FF2B5EF4-FFF2-40B4-BE49-F238E27FC236}">
                <a16:creationId xmlns:a16="http://schemas.microsoft.com/office/drawing/2014/main" id="{DED4F997-D944-D718-58E2-15E80549BE2F}"/>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7" name="Rectangle 32">
            <a:extLst>
              <a:ext uri="{FF2B5EF4-FFF2-40B4-BE49-F238E27FC236}">
                <a16:creationId xmlns:a16="http://schemas.microsoft.com/office/drawing/2014/main" id="{6F24058B-3192-C4D3-F7B5-A5D884A316BA}"/>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9" name="Rectangle 10">
            <a:extLst>
              <a:ext uri="{FF2B5EF4-FFF2-40B4-BE49-F238E27FC236}">
                <a16:creationId xmlns:a16="http://schemas.microsoft.com/office/drawing/2014/main" id="{F5F46BA1-A5CB-6888-3C37-0A3CFBB3E6CA}"/>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1" name="Tableau 10">
            <a:extLst>
              <a:ext uri="{FF2B5EF4-FFF2-40B4-BE49-F238E27FC236}">
                <a16:creationId xmlns:a16="http://schemas.microsoft.com/office/drawing/2014/main" id="{58316212-246A-5864-B77C-A0D4085C82C2}"/>
              </a:ext>
            </a:extLst>
          </p:cNvPr>
          <p:cNvGraphicFramePr>
            <a:graphicFrameLocks noGrp="1"/>
          </p:cNvGraphicFramePr>
          <p:nvPr>
            <p:extLst>
              <p:ext uri="{D42A27DB-BD31-4B8C-83A1-F6EECF244321}">
                <p14:modId xmlns:p14="http://schemas.microsoft.com/office/powerpoint/2010/main" val="3026940118"/>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no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3" name="ZoneTexte 12">
            <a:extLst>
              <a:ext uri="{FF2B5EF4-FFF2-40B4-BE49-F238E27FC236}">
                <a16:creationId xmlns:a16="http://schemas.microsoft.com/office/drawing/2014/main" id="{21C9A882-CC6B-5F88-F221-4985A8365AE7}"/>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13302550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DF83A-763A-32EC-7EEA-357F3293DF4E}"/>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5CCEB58B-F81D-263D-869E-CB85C1C9BC08}"/>
              </a:ext>
            </a:extLst>
          </p:cNvPr>
          <p:cNvSpPr txBox="1"/>
          <p:nvPr/>
        </p:nvSpPr>
        <p:spPr>
          <a:xfrm>
            <a:off x="3149917" y="1082992"/>
            <a:ext cx="2551020"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Roboto"/>
                <a:cs typeface="Roboto"/>
              </a:rPr>
              <a:t>Qualité de vie</a:t>
            </a:r>
          </a:p>
        </p:txBody>
      </p:sp>
      <p:pic>
        <p:nvPicPr>
          <p:cNvPr id="13" name="Image 12" descr="Une image contenant croquis, dessin, clipart, Dessin au trait&#10;&#10;Description générée automatiquement">
            <a:extLst>
              <a:ext uri="{FF2B5EF4-FFF2-40B4-BE49-F238E27FC236}">
                <a16:creationId xmlns:a16="http://schemas.microsoft.com/office/drawing/2014/main" id="{3C364B28-522E-F848-22DE-72814A8A37E9}"/>
              </a:ext>
            </a:extLst>
          </p:cNvPr>
          <p:cNvPicPr>
            <a:picLocks noChangeAspect="1"/>
          </p:cNvPicPr>
          <p:nvPr/>
        </p:nvPicPr>
        <p:blipFill>
          <a:blip r:embed="rId3"/>
          <a:stretch>
            <a:fillRect/>
          </a:stretch>
        </p:blipFill>
        <p:spPr>
          <a:xfrm>
            <a:off x="10398472" y="2145813"/>
            <a:ext cx="1790700" cy="3267075"/>
          </a:xfrm>
          <a:prstGeom prst="rect">
            <a:avLst/>
          </a:prstGeom>
        </p:spPr>
      </p:pic>
      <p:sp>
        <p:nvSpPr>
          <p:cNvPr id="3" name="ZoneTexte 2">
            <a:extLst>
              <a:ext uri="{FF2B5EF4-FFF2-40B4-BE49-F238E27FC236}">
                <a16:creationId xmlns:a16="http://schemas.microsoft.com/office/drawing/2014/main" id="{638110C4-ADC9-1F36-1539-A8443233F815}"/>
              </a:ext>
            </a:extLst>
          </p:cNvPr>
          <p:cNvSpPr txBox="1"/>
          <p:nvPr/>
        </p:nvSpPr>
        <p:spPr>
          <a:xfrm>
            <a:off x="3345538" y="4695824"/>
            <a:ext cx="7155160" cy="707886"/>
          </a:xfrm>
          <a:prstGeom prst="rect">
            <a:avLst/>
          </a:prstGeom>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Wingdings"/>
              <a:buChar char="Ø"/>
            </a:pPr>
            <a:r>
              <a:rPr lang="fr-FR" sz="2000">
                <a:latin typeface="Roboto"/>
                <a:ea typeface="Roboto"/>
                <a:cs typeface="Roboto"/>
              </a:rPr>
              <a:t>15% envisagent arrêter l'exercice de la kinésithérapie</a:t>
            </a:r>
          </a:p>
          <a:p>
            <a:pPr marL="285750" indent="-285750">
              <a:buFont typeface="Wingdings"/>
              <a:buChar char="Ø"/>
            </a:pPr>
            <a:r>
              <a:rPr lang="fr-FR" sz="2000">
                <a:latin typeface="Roboto"/>
                <a:ea typeface="Roboto"/>
                <a:cs typeface="Roboto"/>
              </a:rPr>
              <a:t>26% aimeraient diversifier leur activité</a:t>
            </a:r>
          </a:p>
        </p:txBody>
      </p:sp>
      <p:sp>
        <p:nvSpPr>
          <p:cNvPr id="7" name="Rectangle : coins arrondis 6">
            <a:extLst>
              <a:ext uri="{FF2B5EF4-FFF2-40B4-BE49-F238E27FC236}">
                <a16:creationId xmlns:a16="http://schemas.microsoft.com/office/drawing/2014/main" id="{0B289A04-1552-1AA3-8947-570E5968402D}"/>
              </a:ext>
            </a:extLst>
          </p:cNvPr>
          <p:cNvSpPr/>
          <p:nvPr/>
        </p:nvSpPr>
        <p:spPr>
          <a:xfrm>
            <a:off x="3152113" y="2284868"/>
            <a:ext cx="2429346" cy="1380652"/>
          </a:xfrm>
          <a:prstGeom prst="roundRect">
            <a:avLst/>
          </a:prstGeom>
        </p:spPr>
        <p:style>
          <a:lnRef idx="1">
            <a:schemeClr val="accent3"/>
          </a:lnRef>
          <a:fillRef idx="2">
            <a:schemeClr val="accent3"/>
          </a:fillRef>
          <a:effectRef idx="1">
            <a:schemeClr val="accent3"/>
          </a:effectRef>
          <a:fontRef idx="minor">
            <a:schemeClr val="dk1"/>
          </a:fontRef>
        </p:style>
        <p:txBody>
          <a:bodyPr lIns="91440" tIns="45720" rIns="91440" bIns="45720" rtlCol="0" anchor="ctr"/>
          <a:lstStyle/>
          <a:p>
            <a:pPr algn="ctr"/>
            <a:r>
              <a:rPr lang="fr-FR" sz="2000">
                <a:latin typeface="Roboto"/>
                <a:ea typeface="Roboto"/>
                <a:cs typeface="Roboto"/>
              </a:rPr>
              <a:t>54% plutôt ou tout à fait satisfaits</a:t>
            </a:r>
          </a:p>
        </p:txBody>
      </p:sp>
      <p:sp>
        <p:nvSpPr>
          <p:cNvPr id="8" name="Flèche : droite rayée 7">
            <a:extLst>
              <a:ext uri="{FF2B5EF4-FFF2-40B4-BE49-F238E27FC236}">
                <a16:creationId xmlns:a16="http://schemas.microsoft.com/office/drawing/2014/main" id="{0F6C7B42-1E79-C357-0340-4CF514E84723}"/>
              </a:ext>
            </a:extLst>
          </p:cNvPr>
          <p:cNvSpPr/>
          <p:nvPr/>
        </p:nvSpPr>
        <p:spPr>
          <a:xfrm>
            <a:off x="5244086" y="3168164"/>
            <a:ext cx="1003426" cy="482851"/>
          </a:xfrm>
          <a:prstGeom prst="stripedRight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fr-FR">
              <a:latin typeface="Roboto"/>
              <a:ea typeface="Roboto"/>
              <a:cs typeface="Roboto"/>
            </a:endParaRPr>
          </a:p>
        </p:txBody>
      </p:sp>
      <p:sp>
        <p:nvSpPr>
          <p:cNvPr id="6" name="Rectangle : coins arrondis 5">
            <a:extLst>
              <a:ext uri="{FF2B5EF4-FFF2-40B4-BE49-F238E27FC236}">
                <a16:creationId xmlns:a16="http://schemas.microsoft.com/office/drawing/2014/main" id="{5EB87C85-F0D3-5D3C-6D25-E60D6E2CAEF7}"/>
              </a:ext>
            </a:extLst>
          </p:cNvPr>
          <p:cNvSpPr/>
          <p:nvPr/>
        </p:nvSpPr>
        <p:spPr>
          <a:xfrm>
            <a:off x="6295363" y="2284867"/>
            <a:ext cx="2429346" cy="1380652"/>
          </a:xfrm>
          <a:prstGeom prst="roundRect">
            <a:avLst/>
          </a:prstGeom>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fr-FR" sz="2000">
                <a:latin typeface="Roboto"/>
                <a:ea typeface="Roboto"/>
                <a:cs typeface="Roboto"/>
              </a:rPr>
              <a:t>20% neutres</a:t>
            </a:r>
            <a:br>
              <a:rPr lang="fr-FR" sz="2000">
                <a:latin typeface="Roboto"/>
                <a:ea typeface="Roboto"/>
                <a:cs typeface="Roboto"/>
              </a:rPr>
            </a:br>
            <a:r>
              <a:rPr lang="fr-FR" sz="2000">
                <a:latin typeface="Roboto"/>
                <a:ea typeface="Roboto"/>
                <a:cs typeface="Roboto"/>
              </a:rPr>
              <a:t>26% "Non, plutôt pas" satisfaits</a:t>
            </a:r>
          </a:p>
        </p:txBody>
      </p:sp>
      <p:sp>
        <p:nvSpPr>
          <p:cNvPr id="9" name="Rectangle : coins arrondis 8">
            <a:extLst>
              <a:ext uri="{FF2B5EF4-FFF2-40B4-BE49-F238E27FC236}">
                <a16:creationId xmlns:a16="http://schemas.microsoft.com/office/drawing/2014/main" id="{0F8E64E5-08D2-C599-2BAE-C278989E83FE}"/>
              </a:ext>
            </a:extLst>
          </p:cNvPr>
          <p:cNvSpPr/>
          <p:nvPr/>
        </p:nvSpPr>
        <p:spPr>
          <a:xfrm>
            <a:off x="8435686" y="3092811"/>
            <a:ext cx="2429346" cy="1380652"/>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fr-FR" sz="2000">
                <a:latin typeface="Roboto"/>
                <a:ea typeface="Roboto"/>
                <a:cs typeface="Roboto"/>
              </a:rPr>
              <a:t>33% n'ont pas de perspectives d'évolution à 5 ans</a:t>
            </a:r>
          </a:p>
        </p:txBody>
      </p:sp>
      <p:sp>
        <p:nvSpPr>
          <p:cNvPr id="11" name="ZoneTexte 10">
            <a:extLst>
              <a:ext uri="{FF2B5EF4-FFF2-40B4-BE49-F238E27FC236}">
                <a16:creationId xmlns:a16="http://schemas.microsoft.com/office/drawing/2014/main" id="{E96B21EF-817F-EE37-9DB0-A801C303B98E}"/>
              </a:ext>
            </a:extLst>
          </p:cNvPr>
          <p:cNvSpPr txBox="1"/>
          <p:nvPr/>
        </p:nvSpPr>
        <p:spPr>
          <a:xfrm>
            <a:off x="321984" y="298142"/>
            <a:ext cx="7185379"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10" name="Rectangle 32">
            <a:extLst>
              <a:ext uri="{FF2B5EF4-FFF2-40B4-BE49-F238E27FC236}">
                <a16:creationId xmlns:a16="http://schemas.microsoft.com/office/drawing/2014/main" id="{8695DFCB-532D-00B3-5452-8613A9A9B858}"/>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6" name="Rectangle 10">
            <a:extLst>
              <a:ext uri="{FF2B5EF4-FFF2-40B4-BE49-F238E27FC236}">
                <a16:creationId xmlns:a16="http://schemas.microsoft.com/office/drawing/2014/main" id="{1831784F-0D59-0B44-9CC2-4633EA645DF5}"/>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8" name="Tableau 17">
            <a:extLst>
              <a:ext uri="{FF2B5EF4-FFF2-40B4-BE49-F238E27FC236}">
                <a16:creationId xmlns:a16="http://schemas.microsoft.com/office/drawing/2014/main" id="{12E03E68-B723-53B5-9EB0-F7DE5A51B0C6}"/>
              </a:ext>
            </a:extLst>
          </p:cNvPr>
          <p:cNvGraphicFramePr>
            <a:graphicFrameLocks noGrp="1"/>
          </p:cNvGraphicFramePr>
          <p:nvPr>
            <p:extLst>
              <p:ext uri="{D42A27DB-BD31-4B8C-83A1-F6EECF244321}">
                <p14:modId xmlns:p14="http://schemas.microsoft.com/office/powerpoint/2010/main" val="3649655145"/>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no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rgbClr val="FFC000"/>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20" name="ZoneTexte 19">
            <a:extLst>
              <a:ext uri="{FF2B5EF4-FFF2-40B4-BE49-F238E27FC236}">
                <a16:creationId xmlns:a16="http://schemas.microsoft.com/office/drawing/2014/main" id="{E4B360B8-286A-2D91-9EBD-42B04479A693}"/>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1309938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78488-F333-9592-B869-2CDE9C571DC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B7D3B484-12FB-C463-CCA1-44D09CE67FC5}"/>
              </a:ext>
            </a:extLst>
          </p:cNvPr>
          <p:cNvSpPr txBox="1"/>
          <p:nvPr/>
        </p:nvSpPr>
        <p:spPr>
          <a:xfrm>
            <a:off x="3149917" y="1082992"/>
            <a:ext cx="3593167"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Roboto"/>
                <a:cs typeface="Roboto"/>
              </a:rPr>
              <a:t>Formation Continue</a:t>
            </a:r>
          </a:p>
        </p:txBody>
      </p:sp>
      <p:sp>
        <p:nvSpPr>
          <p:cNvPr id="5" name="ZoneTexte 4">
            <a:extLst>
              <a:ext uri="{FF2B5EF4-FFF2-40B4-BE49-F238E27FC236}">
                <a16:creationId xmlns:a16="http://schemas.microsoft.com/office/drawing/2014/main" id="{9DDF6801-6544-EC8C-3A5D-507542653F5D}"/>
              </a:ext>
            </a:extLst>
          </p:cNvPr>
          <p:cNvSpPr txBox="1"/>
          <p:nvPr/>
        </p:nvSpPr>
        <p:spPr>
          <a:xfrm>
            <a:off x="6974312" y="3429331"/>
            <a:ext cx="4468579" cy="32624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fr-FR" sz="2600" b="1">
                <a:latin typeface="Roboto"/>
                <a:ea typeface="Roboto"/>
                <a:cs typeface="Roboto"/>
              </a:rPr>
              <a:t>Quel % vont au-delà de cette obligation, et suivent une formation par an ou plus ? </a:t>
            </a:r>
            <a:endParaRPr lang="fr-FR"/>
          </a:p>
          <a:p>
            <a:pPr marL="457200">
              <a:spcAft>
                <a:spcPts val="600"/>
              </a:spcAft>
              <a:buAutoNum type="alphaUcPeriod"/>
            </a:pPr>
            <a:r>
              <a:rPr lang="fr-FR" sz="2400">
                <a:latin typeface="Roboto"/>
                <a:ea typeface="Roboto"/>
                <a:cs typeface="Roboto"/>
              </a:rPr>
              <a:t> Moins d'1 tiers</a:t>
            </a:r>
            <a:endParaRPr lang="en-US" sz="2400">
              <a:latin typeface="Roboto"/>
              <a:ea typeface="Roboto"/>
              <a:cs typeface="Roboto"/>
            </a:endParaRPr>
          </a:p>
          <a:p>
            <a:pPr marL="457200">
              <a:spcAft>
                <a:spcPts val="600"/>
              </a:spcAft>
              <a:buAutoNum type="alphaUcPeriod"/>
            </a:pPr>
            <a:r>
              <a:rPr lang="fr-FR" sz="2400">
                <a:latin typeface="Roboto"/>
                <a:ea typeface="Roboto"/>
                <a:cs typeface="Roboto"/>
              </a:rPr>
              <a:t> Entre 1 tiers et 2 tiers</a:t>
            </a:r>
            <a:endParaRPr lang="en-US" sz="2400">
              <a:latin typeface="Roboto"/>
              <a:ea typeface="Roboto"/>
              <a:cs typeface="Roboto"/>
            </a:endParaRPr>
          </a:p>
          <a:p>
            <a:pPr marL="457200">
              <a:spcAft>
                <a:spcPts val="600"/>
              </a:spcAft>
              <a:buAutoNum type="alphaUcPeriod"/>
            </a:pPr>
            <a:r>
              <a:rPr lang="fr-FR" sz="2400">
                <a:latin typeface="Roboto"/>
                <a:ea typeface="Roboto"/>
                <a:cs typeface="Roboto"/>
              </a:rPr>
              <a:t> Plus de 2 tiers</a:t>
            </a:r>
          </a:p>
          <a:p>
            <a:pPr marL="285750" indent="-285750">
              <a:buFont typeface="Calibri"/>
              <a:buChar char="-"/>
            </a:pPr>
            <a:endParaRPr lang="fr-FR">
              <a:latin typeface="Roboto"/>
              <a:ea typeface="Roboto"/>
              <a:cs typeface="Roboto"/>
            </a:endParaRPr>
          </a:p>
          <a:p>
            <a:pPr marL="285750" indent="-285750">
              <a:buFont typeface="Calibri"/>
              <a:buChar char="-"/>
            </a:pPr>
            <a:endParaRPr lang="fr-FR">
              <a:latin typeface="Roboto"/>
              <a:ea typeface="Roboto"/>
              <a:cs typeface="Roboto"/>
            </a:endParaRPr>
          </a:p>
        </p:txBody>
      </p:sp>
      <p:pic>
        <p:nvPicPr>
          <p:cNvPr id="10" name="Image 9" descr="Une image contenant texte, capture d’écran, homme, Police&#10;&#10;Description générée automatiquement">
            <a:extLst>
              <a:ext uri="{FF2B5EF4-FFF2-40B4-BE49-F238E27FC236}">
                <a16:creationId xmlns:a16="http://schemas.microsoft.com/office/drawing/2014/main" id="{659C644F-6E90-1124-0181-3D768B2B9D2E}"/>
              </a:ext>
            </a:extLst>
          </p:cNvPr>
          <p:cNvPicPr>
            <a:picLocks noChangeAspect="1"/>
          </p:cNvPicPr>
          <p:nvPr/>
        </p:nvPicPr>
        <p:blipFill>
          <a:blip r:embed="rId3"/>
          <a:stretch>
            <a:fillRect/>
          </a:stretch>
        </p:blipFill>
        <p:spPr>
          <a:xfrm>
            <a:off x="3319487" y="1878281"/>
            <a:ext cx="3590828" cy="3891288"/>
          </a:xfrm>
          <a:prstGeom prst="rect">
            <a:avLst/>
          </a:prstGeom>
        </p:spPr>
      </p:pic>
      <p:pic>
        <p:nvPicPr>
          <p:cNvPr id="7" name="Image 6" descr="Mains, Soulevé, Mains Levées, Les Bras">
            <a:extLst>
              <a:ext uri="{FF2B5EF4-FFF2-40B4-BE49-F238E27FC236}">
                <a16:creationId xmlns:a16="http://schemas.microsoft.com/office/drawing/2014/main" id="{9B52ED17-EB1D-95F5-E325-800E9DF5CE26}"/>
              </a:ext>
            </a:extLst>
          </p:cNvPr>
          <p:cNvPicPr>
            <a:picLocks noChangeAspect="1"/>
          </p:cNvPicPr>
          <p:nvPr/>
        </p:nvPicPr>
        <p:blipFill rotWithShape="1">
          <a:blip r:embed="rId4"/>
          <a:srcRect l="40517" t="46508" r="-216" b="-1138"/>
          <a:stretch/>
        </p:blipFill>
        <p:spPr>
          <a:xfrm>
            <a:off x="8622032" y="1146974"/>
            <a:ext cx="2928079" cy="1848312"/>
          </a:xfrm>
          <a:prstGeom prst="rect">
            <a:avLst/>
          </a:prstGeom>
        </p:spPr>
      </p:pic>
      <p:sp>
        <p:nvSpPr>
          <p:cNvPr id="9" name="ZoneTexte 8">
            <a:extLst>
              <a:ext uri="{FF2B5EF4-FFF2-40B4-BE49-F238E27FC236}">
                <a16:creationId xmlns:a16="http://schemas.microsoft.com/office/drawing/2014/main" id="{C2361D72-A5E9-8C4A-58C3-A7A27AB57F5C}"/>
              </a:ext>
            </a:extLst>
          </p:cNvPr>
          <p:cNvSpPr txBox="1"/>
          <p:nvPr/>
        </p:nvSpPr>
        <p:spPr>
          <a:xfrm>
            <a:off x="331630" y="298142"/>
            <a:ext cx="7195024"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6" name="Rectangle 32">
            <a:extLst>
              <a:ext uri="{FF2B5EF4-FFF2-40B4-BE49-F238E27FC236}">
                <a16:creationId xmlns:a16="http://schemas.microsoft.com/office/drawing/2014/main" id="{1784E285-7D53-492F-4CF3-08D9203AD482}"/>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1" name="Rectangle 10">
            <a:extLst>
              <a:ext uri="{FF2B5EF4-FFF2-40B4-BE49-F238E27FC236}">
                <a16:creationId xmlns:a16="http://schemas.microsoft.com/office/drawing/2014/main" id="{CFAD7A3E-DC68-A487-35C2-F2A369F5075C}"/>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3" name="Tableau 12">
            <a:extLst>
              <a:ext uri="{FF2B5EF4-FFF2-40B4-BE49-F238E27FC236}">
                <a16:creationId xmlns:a16="http://schemas.microsoft.com/office/drawing/2014/main" id="{5F12E6CC-B690-6582-649A-BFF22BF4E18D}"/>
              </a:ext>
            </a:extLst>
          </p:cNvPr>
          <p:cNvGraphicFramePr>
            <a:graphicFrameLocks noGrp="1"/>
          </p:cNvGraphicFramePr>
          <p:nvPr>
            <p:extLst>
              <p:ext uri="{D42A27DB-BD31-4B8C-83A1-F6EECF244321}">
                <p14:modId xmlns:p14="http://schemas.microsoft.com/office/powerpoint/2010/main" val="3962426819"/>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no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7" name="ZoneTexte 16">
            <a:extLst>
              <a:ext uri="{FF2B5EF4-FFF2-40B4-BE49-F238E27FC236}">
                <a16:creationId xmlns:a16="http://schemas.microsoft.com/office/drawing/2014/main" id="{83EDE159-C3BB-B344-62E0-F784A83860BA}"/>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2597451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27468-03DF-4E74-4A74-30E82D46BE11}"/>
            </a:ext>
          </a:extLst>
        </p:cNvPr>
        <p:cNvGrpSpPr/>
        <p:nvPr/>
      </p:nvGrpSpPr>
      <p:grpSpPr>
        <a:xfrm>
          <a:off x="0" y="0"/>
          <a:ext cx="0" cy="0"/>
          <a:chOff x="0" y="0"/>
          <a:chExt cx="0" cy="0"/>
        </a:xfrm>
      </p:grpSpPr>
      <p:sp>
        <p:nvSpPr>
          <p:cNvPr id="3" name="ZoneTexte 2">
            <a:extLst>
              <a:ext uri="{FF2B5EF4-FFF2-40B4-BE49-F238E27FC236}">
                <a16:creationId xmlns:a16="http://schemas.microsoft.com/office/drawing/2014/main" id="{FCD591E8-76B3-61BB-CD12-5C227C3D4C81}"/>
              </a:ext>
            </a:extLst>
          </p:cNvPr>
          <p:cNvSpPr txBox="1"/>
          <p:nvPr/>
        </p:nvSpPr>
        <p:spPr>
          <a:xfrm>
            <a:off x="3494817" y="2111667"/>
            <a:ext cx="7737865" cy="851297"/>
          </a:xfrm>
          <a:prstGeom prst="roundRect">
            <a:avLst/>
          </a:prstGeom>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fr-FR" sz="2400" b="1">
                <a:latin typeface="Roboto"/>
                <a:ea typeface="Roboto"/>
                <a:cs typeface="Roboto"/>
              </a:rPr>
              <a:t>Plus de 70% se forment une fois / an ou plus</a:t>
            </a:r>
            <a:endParaRPr lang="fr-FR"/>
          </a:p>
          <a:p>
            <a:pPr marL="342900" indent="-342900">
              <a:buFont typeface="Arial"/>
              <a:buChar char="•"/>
            </a:pPr>
            <a:r>
              <a:rPr lang="fr-FR" sz="2000">
                <a:latin typeface="Roboto"/>
                <a:ea typeface="Roboto"/>
                <a:cs typeface="Roboto"/>
              </a:rPr>
              <a:t>23% ont des DU ou DIU et 10% ont un master autre que MKDE</a:t>
            </a:r>
          </a:p>
        </p:txBody>
      </p:sp>
      <p:sp>
        <p:nvSpPr>
          <p:cNvPr id="16" name="ZoneTexte 15">
            <a:extLst>
              <a:ext uri="{FF2B5EF4-FFF2-40B4-BE49-F238E27FC236}">
                <a16:creationId xmlns:a16="http://schemas.microsoft.com/office/drawing/2014/main" id="{EF42C443-4C27-F63C-868C-1B4448D33936}"/>
              </a:ext>
            </a:extLst>
          </p:cNvPr>
          <p:cNvSpPr txBox="1"/>
          <p:nvPr/>
        </p:nvSpPr>
        <p:spPr>
          <a:xfrm>
            <a:off x="3147434" y="3315898"/>
            <a:ext cx="8728330" cy="2485787"/>
          </a:xfrm>
          <a:prstGeom prst="roundRect">
            <a:avLst/>
          </a:prstGeom>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fr-FR" sz="2000" b="1" i="1" dirty="0">
                <a:solidFill>
                  <a:schemeClr val="tx2"/>
                </a:solidFill>
                <a:latin typeface="Roboto"/>
                <a:ea typeface="Roboto"/>
                <a:cs typeface="Roboto"/>
              </a:rPr>
              <a:t>Une affinité à l'acquisition de nouveaux rôles ? </a:t>
            </a:r>
          </a:p>
          <a:p>
            <a:pPr marL="285750">
              <a:spcAft>
                <a:spcPts val="600"/>
              </a:spcAft>
              <a:buFont typeface="Wingdings"/>
              <a:buChar char="Ø"/>
            </a:pPr>
            <a:r>
              <a:rPr lang="fr-FR" sz="2000" dirty="0">
                <a:latin typeface="Roboto"/>
                <a:ea typeface="Roboto"/>
                <a:cs typeface="Roboto"/>
              </a:rPr>
              <a:t>26% sont intéressés à se former au geste technique de vaccination</a:t>
            </a:r>
          </a:p>
          <a:p>
            <a:pPr marL="285750">
              <a:spcAft>
                <a:spcPts val="600"/>
              </a:spcAft>
              <a:buFont typeface="Wingdings"/>
              <a:buChar char="Ø"/>
            </a:pPr>
            <a:r>
              <a:rPr lang="fr-FR" sz="2000" dirty="0">
                <a:latin typeface="Roboto"/>
                <a:ea typeface="Roboto"/>
                <a:cs typeface="Roboto"/>
              </a:rPr>
              <a:t>55% trouveraient utile de pouvoir prescrire en autonomie des antalgiques de palier 1</a:t>
            </a:r>
          </a:p>
          <a:p>
            <a:pPr marL="285750">
              <a:spcAft>
                <a:spcPts val="600"/>
              </a:spcAft>
              <a:buFont typeface="Wingdings"/>
              <a:buChar char="Ø"/>
            </a:pPr>
            <a:r>
              <a:rPr lang="fr-FR" sz="2000" dirty="0">
                <a:latin typeface="Roboto"/>
                <a:ea typeface="Roboto"/>
                <a:cs typeface="Roboto"/>
              </a:rPr>
              <a:t>72% favorables ou très favorables à l'accès direct</a:t>
            </a:r>
          </a:p>
          <a:p>
            <a:pPr marL="285750">
              <a:spcAft>
                <a:spcPts val="600"/>
              </a:spcAft>
              <a:buFont typeface="Wingdings"/>
              <a:buChar char="Ø"/>
            </a:pPr>
            <a:r>
              <a:rPr lang="fr-FR" sz="2000" dirty="0">
                <a:latin typeface="Roboto"/>
                <a:ea typeface="Roboto"/>
                <a:cs typeface="Roboto"/>
              </a:rPr>
              <a:t>Echographie musculaire, dermatologie</a:t>
            </a:r>
          </a:p>
        </p:txBody>
      </p:sp>
      <p:sp>
        <p:nvSpPr>
          <p:cNvPr id="18" name="ZoneTexte 17">
            <a:extLst>
              <a:ext uri="{FF2B5EF4-FFF2-40B4-BE49-F238E27FC236}">
                <a16:creationId xmlns:a16="http://schemas.microsoft.com/office/drawing/2014/main" id="{A85F5914-6E47-2C1C-C5E9-CF9E6DE983A8}"/>
              </a:ext>
            </a:extLst>
          </p:cNvPr>
          <p:cNvSpPr txBox="1"/>
          <p:nvPr/>
        </p:nvSpPr>
        <p:spPr>
          <a:xfrm>
            <a:off x="379857" y="298142"/>
            <a:ext cx="7137152"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6" name="ZoneTexte 5">
            <a:extLst>
              <a:ext uri="{FF2B5EF4-FFF2-40B4-BE49-F238E27FC236}">
                <a16:creationId xmlns:a16="http://schemas.microsoft.com/office/drawing/2014/main" id="{349E7B11-5071-9BAF-2F59-F883A67449ED}"/>
              </a:ext>
            </a:extLst>
          </p:cNvPr>
          <p:cNvSpPr txBox="1"/>
          <p:nvPr/>
        </p:nvSpPr>
        <p:spPr>
          <a:xfrm>
            <a:off x="3149917" y="1082992"/>
            <a:ext cx="3593167"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Roboto"/>
                <a:cs typeface="Roboto"/>
              </a:rPr>
              <a:t>Formation Continue</a:t>
            </a:r>
          </a:p>
        </p:txBody>
      </p:sp>
      <p:sp>
        <p:nvSpPr>
          <p:cNvPr id="5" name="Rectangle 32">
            <a:extLst>
              <a:ext uri="{FF2B5EF4-FFF2-40B4-BE49-F238E27FC236}">
                <a16:creationId xmlns:a16="http://schemas.microsoft.com/office/drawing/2014/main" id="{0E738574-4151-6FCA-F73E-33BB5BCD4911}"/>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8" name="Rectangle 10">
            <a:extLst>
              <a:ext uri="{FF2B5EF4-FFF2-40B4-BE49-F238E27FC236}">
                <a16:creationId xmlns:a16="http://schemas.microsoft.com/office/drawing/2014/main" id="{19EA13E0-3327-FD3D-E340-DA4CD22BA346}"/>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0" name="Tableau 9">
            <a:extLst>
              <a:ext uri="{FF2B5EF4-FFF2-40B4-BE49-F238E27FC236}">
                <a16:creationId xmlns:a16="http://schemas.microsoft.com/office/drawing/2014/main" id="{ACA810EB-3D12-2D39-72E7-F096B9B84212}"/>
              </a:ext>
            </a:extLst>
          </p:cNvPr>
          <p:cNvGraphicFramePr>
            <a:graphicFrameLocks noGrp="1"/>
          </p:cNvGraphicFramePr>
          <p:nvPr>
            <p:extLst>
              <p:ext uri="{D42A27DB-BD31-4B8C-83A1-F6EECF244321}">
                <p14:modId xmlns:p14="http://schemas.microsoft.com/office/powerpoint/2010/main" val="4011218919"/>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no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2" name="ZoneTexte 11">
            <a:extLst>
              <a:ext uri="{FF2B5EF4-FFF2-40B4-BE49-F238E27FC236}">
                <a16:creationId xmlns:a16="http://schemas.microsoft.com/office/drawing/2014/main" id="{EB01FA29-ED31-0BF8-6D50-02133D47137D}"/>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13479811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01E56-C5A7-6E17-6D4B-AAFD0045979B}"/>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696EEF16-8D93-DFC4-0DFA-E35405DCB1D3}"/>
              </a:ext>
            </a:extLst>
          </p:cNvPr>
          <p:cNvSpPr txBox="1"/>
          <p:nvPr/>
        </p:nvSpPr>
        <p:spPr>
          <a:xfrm>
            <a:off x="3149917" y="1082992"/>
            <a:ext cx="3032872"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Roboto"/>
                <a:cs typeface="Roboto"/>
              </a:rPr>
              <a:t>Projets innovants</a:t>
            </a:r>
          </a:p>
        </p:txBody>
      </p:sp>
      <p:sp>
        <p:nvSpPr>
          <p:cNvPr id="3" name="ZoneTexte 2">
            <a:extLst>
              <a:ext uri="{FF2B5EF4-FFF2-40B4-BE49-F238E27FC236}">
                <a16:creationId xmlns:a16="http://schemas.microsoft.com/office/drawing/2014/main" id="{CF24162E-1ACA-4910-BDDD-4731ECFC4F00}"/>
              </a:ext>
            </a:extLst>
          </p:cNvPr>
          <p:cNvSpPr txBox="1"/>
          <p:nvPr/>
        </p:nvSpPr>
        <p:spPr>
          <a:xfrm>
            <a:off x="4521240" y="4233649"/>
            <a:ext cx="1690158"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000" b="1">
                <a:latin typeface="Roboto"/>
                <a:ea typeface="Roboto"/>
                <a:cs typeface="Roboto"/>
              </a:rPr>
              <a:t>Option A</a:t>
            </a:r>
            <a:endParaRPr lang="fr-FR" sz="2000">
              <a:latin typeface="Roboto"/>
              <a:ea typeface="Roboto"/>
              <a:cs typeface="Roboto"/>
            </a:endParaRPr>
          </a:p>
          <a:p>
            <a:r>
              <a:rPr lang="fr-FR" sz="2000">
                <a:latin typeface="Roboto"/>
                <a:ea typeface="Roboto"/>
                <a:cs typeface="Roboto"/>
              </a:rPr>
              <a:t>Accès Direct</a:t>
            </a:r>
            <a:endParaRPr lang="fr-FR">
              <a:latin typeface="Roboto"/>
              <a:ea typeface="Roboto"/>
              <a:cs typeface="Roboto"/>
            </a:endParaRPr>
          </a:p>
          <a:p>
            <a:r>
              <a:rPr lang="fr-FR" sz="2000">
                <a:latin typeface="Roboto"/>
                <a:ea typeface="Roboto"/>
                <a:cs typeface="Roboto"/>
              </a:rPr>
              <a:t>Sport-santé</a:t>
            </a:r>
          </a:p>
          <a:p>
            <a:r>
              <a:rPr lang="fr-FR" sz="2000">
                <a:latin typeface="Roboto"/>
                <a:ea typeface="Roboto"/>
                <a:cs typeface="Roboto"/>
              </a:rPr>
              <a:t>Recherche</a:t>
            </a:r>
          </a:p>
        </p:txBody>
      </p:sp>
      <p:sp>
        <p:nvSpPr>
          <p:cNvPr id="7" name="ZoneTexte 6">
            <a:extLst>
              <a:ext uri="{FF2B5EF4-FFF2-40B4-BE49-F238E27FC236}">
                <a16:creationId xmlns:a16="http://schemas.microsoft.com/office/drawing/2014/main" id="{0CE2510D-8488-126F-6E3B-F282A62696AC}"/>
              </a:ext>
            </a:extLst>
          </p:cNvPr>
          <p:cNvSpPr txBox="1"/>
          <p:nvPr/>
        </p:nvSpPr>
        <p:spPr>
          <a:xfrm>
            <a:off x="7322055" y="4230261"/>
            <a:ext cx="3431905"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000" b="1">
                <a:latin typeface="Roboto"/>
                <a:ea typeface="Roboto"/>
                <a:cs typeface="Roboto"/>
              </a:rPr>
              <a:t>Option B</a:t>
            </a:r>
            <a:endParaRPr lang="fr-FR" sz="2000">
              <a:latin typeface="Roboto"/>
              <a:ea typeface="Roboto"/>
              <a:cs typeface="Roboto"/>
            </a:endParaRPr>
          </a:p>
          <a:p>
            <a:r>
              <a:rPr lang="fr-FR" sz="2000">
                <a:latin typeface="Roboto"/>
                <a:ea typeface="Roboto"/>
                <a:cs typeface="Roboto"/>
              </a:rPr>
              <a:t>Enquête</a:t>
            </a:r>
            <a:br>
              <a:rPr lang="fr-FR" sz="2000">
                <a:latin typeface="Roboto"/>
                <a:ea typeface="Roboto"/>
                <a:cs typeface="Roboto"/>
              </a:rPr>
            </a:br>
            <a:r>
              <a:rPr lang="fr-FR" sz="2000">
                <a:latin typeface="Roboto"/>
                <a:ea typeface="Roboto"/>
                <a:cs typeface="Roboto"/>
              </a:rPr>
              <a:t>Santé mentale des MK</a:t>
            </a:r>
          </a:p>
          <a:p>
            <a:r>
              <a:rPr lang="fr-FR" sz="2000">
                <a:latin typeface="Roboto"/>
                <a:ea typeface="Roboto"/>
                <a:cs typeface="Roboto"/>
              </a:rPr>
              <a:t>Nouveaux rôles pour les MK</a:t>
            </a:r>
          </a:p>
        </p:txBody>
      </p:sp>
      <p:sp>
        <p:nvSpPr>
          <p:cNvPr id="12" name="ZoneTexte 11">
            <a:extLst>
              <a:ext uri="{FF2B5EF4-FFF2-40B4-BE49-F238E27FC236}">
                <a16:creationId xmlns:a16="http://schemas.microsoft.com/office/drawing/2014/main" id="{62E1C803-C4B7-98DD-957A-2763AAAA6D50}"/>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13" name="ZoneTexte 12">
            <a:extLst>
              <a:ext uri="{FF2B5EF4-FFF2-40B4-BE49-F238E27FC236}">
                <a16:creationId xmlns:a16="http://schemas.microsoft.com/office/drawing/2014/main" id="{9C49752E-14D9-76F3-F93D-0DA626AB14BA}"/>
              </a:ext>
            </a:extLst>
          </p:cNvPr>
          <p:cNvSpPr txBox="1"/>
          <p:nvPr/>
        </p:nvSpPr>
        <p:spPr>
          <a:xfrm>
            <a:off x="3083371" y="3120716"/>
            <a:ext cx="9148414"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600" b="1">
                <a:latin typeface="Roboto"/>
                <a:ea typeface="Roboto"/>
                <a:cs typeface="Roboto"/>
              </a:rPr>
              <a:t>Top 3 des projets URPS prioritaires </a:t>
            </a:r>
            <a:endParaRPr lang="fr-FR" sz="2600">
              <a:latin typeface="Roboto"/>
              <a:ea typeface="Roboto"/>
              <a:cs typeface="Roboto"/>
            </a:endParaRPr>
          </a:p>
          <a:p>
            <a:r>
              <a:rPr lang="fr-FR" sz="2600" b="1">
                <a:latin typeface="Roboto"/>
                <a:ea typeface="Roboto"/>
                <a:cs typeface="Roboto"/>
              </a:rPr>
              <a:t>selon plus du tiers des répondants </a:t>
            </a:r>
            <a:r>
              <a:rPr lang="fr-FR" sz="2600" b="1">
                <a:solidFill>
                  <a:schemeClr val="accent4"/>
                </a:solidFill>
                <a:latin typeface="Roboto"/>
                <a:ea typeface="Roboto"/>
                <a:cs typeface="Roboto"/>
              </a:rPr>
              <a:t>libéraux </a:t>
            </a:r>
            <a:r>
              <a:rPr lang="fr-FR" sz="2600" b="1">
                <a:latin typeface="Roboto"/>
                <a:ea typeface="Roboto"/>
                <a:cs typeface="Roboto"/>
              </a:rPr>
              <a:t>? </a:t>
            </a:r>
            <a:endParaRPr lang="fr-FR" sz="2600">
              <a:latin typeface="Roboto"/>
              <a:ea typeface="Roboto"/>
              <a:cs typeface="Roboto"/>
            </a:endParaRPr>
          </a:p>
        </p:txBody>
      </p:sp>
      <p:pic>
        <p:nvPicPr>
          <p:cNvPr id="17" name="Image 16" descr="Mains, Soulevé, Mains Levées, Les Bras">
            <a:extLst>
              <a:ext uri="{FF2B5EF4-FFF2-40B4-BE49-F238E27FC236}">
                <a16:creationId xmlns:a16="http://schemas.microsoft.com/office/drawing/2014/main" id="{E93165A7-1130-863A-1777-E7428ACE825E}"/>
              </a:ext>
            </a:extLst>
          </p:cNvPr>
          <p:cNvPicPr>
            <a:picLocks noChangeAspect="1"/>
          </p:cNvPicPr>
          <p:nvPr/>
        </p:nvPicPr>
        <p:blipFill rotWithShape="1">
          <a:blip r:embed="rId3"/>
          <a:srcRect l="40517" t="46508" r="-216" b="-1138"/>
          <a:stretch/>
        </p:blipFill>
        <p:spPr>
          <a:xfrm>
            <a:off x="8622032" y="1146974"/>
            <a:ext cx="2928079" cy="1848312"/>
          </a:xfrm>
          <a:prstGeom prst="rect">
            <a:avLst/>
          </a:prstGeom>
        </p:spPr>
      </p:pic>
      <p:sp>
        <p:nvSpPr>
          <p:cNvPr id="8" name="Rectangle 32">
            <a:extLst>
              <a:ext uri="{FF2B5EF4-FFF2-40B4-BE49-F238E27FC236}">
                <a16:creationId xmlns:a16="http://schemas.microsoft.com/office/drawing/2014/main" id="{253CD580-A486-07C8-63F2-A5EF5DE6DF0A}"/>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0" name="Rectangle 10">
            <a:extLst>
              <a:ext uri="{FF2B5EF4-FFF2-40B4-BE49-F238E27FC236}">
                <a16:creationId xmlns:a16="http://schemas.microsoft.com/office/drawing/2014/main" id="{7E15D329-65AE-5D9B-6DA4-04E6896C6EE5}"/>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6" name="Tableau 15">
            <a:extLst>
              <a:ext uri="{FF2B5EF4-FFF2-40B4-BE49-F238E27FC236}">
                <a16:creationId xmlns:a16="http://schemas.microsoft.com/office/drawing/2014/main" id="{15758C1D-7CA4-DD05-9FD8-C83522FA8AAD}"/>
              </a:ext>
            </a:extLst>
          </p:cNvPr>
          <p:cNvGraphicFramePr>
            <a:graphicFrameLocks noGrp="1"/>
          </p:cNvGraphicFramePr>
          <p:nvPr>
            <p:extLst>
              <p:ext uri="{D42A27DB-BD31-4B8C-83A1-F6EECF244321}">
                <p14:modId xmlns:p14="http://schemas.microsoft.com/office/powerpoint/2010/main" val="3865674430"/>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no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rgbClr val="FFC000"/>
                    </a:solidFill>
                  </a:tcPr>
                </a:tc>
                <a:extLst>
                  <a:ext uri="{0D108BD9-81ED-4DB2-BD59-A6C34878D82A}">
                    <a16:rowId xmlns:a16="http://schemas.microsoft.com/office/drawing/2014/main" val="2415311068"/>
                  </a:ext>
                </a:extLst>
              </a:tr>
            </a:tbl>
          </a:graphicData>
        </a:graphic>
      </p:graphicFrame>
      <p:sp>
        <p:nvSpPr>
          <p:cNvPr id="19" name="ZoneTexte 18">
            <a:extLst>
              <a:ext uri="{FF2B5EF4-FFF2-40B4-BE49-F238E27FC236}">
                <a16:creationId xmlns:a16="http://schemas.microsoft.com/office/drawing/2014/main" id="{BC4B0046-F929-F768-9173-D2F2A31B510B}"/>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7914048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BED2F-3620-561D-EFD8-BB79A4B870C7}"/>
            </a:ext>
          </a:extLst>
        </p:cNvPr>
        <p:cNvGrpSpPr/>
        <p:nvPr/>
      </p:nvGrpSpPr>
      <p:grpSpPr>
        <a:xfrm>
          <a:off x="0" y="0"/>
          <a:ext cx="0" cy="0"/>
          <a:chOff x="0" y="0"/>
          <a:chExt cx="0" cy="0"/>
        </a:xfrm>
      </p:grpSpPr>
      <p:pic>
        <p:nvPicPr>
          <p:cNvPr id="10" name="Image 9" descr="Une image contenant texte, capture d’écran, conception&#10;&#10;Description générée automatiquement">
            <a:extLst>
              <a:ext uri="{FF2B5EF4-FFF2-40B4-BE49-F238E27FC236}">
                <a16:creationId xmlns:a16="http://schemas.microsoft.com/office/drawing/2014/main" id="{4A90F9C0-CC10-DC99-C3EB-E6DC44E6DCB4}"/>
              </a:ext>
            </a:extLst>
          </p:cNvPr>
          <p:cNvPicPr>
            <a:picLocks noChangeAspect="1"/>
          </p:cNvPicPr>
          <p:nvPr/>
        </p:nvPicPr>
        <p:blipFill>
          <a:blip r:embed="rId3"/>
          <a:stretch>
            <a:fillRect/>
          </a:stretch>
        </p:blipFill>
        <p:spPr>
          <a:xfrm>
            <a:off x="3048095" y="1553368"/>
            <a:ext cx="8834672" cy="3730019"/>
          </a:xfrm>
          <a:prstGeom prst="rect">
            <a:avLst/>
          </a:prstGeom>
        </p:spPr>
      </p:pic>
      <p:sp>
        <p:nvSpPr>
          <p:cNvPr id="5" name="ZoneTexte 4">
            <a:extLst>
              <a:ext uri="{FF2B5EF4-FFF2-40B4-BE49-F238E27FC236}">
                <a16:creationId xmlns:a16="http://schemas.microsoft.com/office/drawing/2014/main" id="{87AE1D9D-8E76-048F-A5F6-5689F2DB60F7}"/>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6" name="ZoneTexte 5">
            <a:extLst>
              <a:ext uri="{FF2B5EF4-FFF2-40B4-BE49-F238E27FC236}">
                <a16:creationId xmlns:a16="http://schemas.microsoft.com/office/drawing/2014/main" id="{92AE6CBB-6B80-C095-D261-2D16C6B08C67}"/>
              </a:ext>
            </a:extLst>
          </p:cNvPr>
          <p:cNvSpPr txBox="1"/>
          <p:nvPr/>
        </p:nvSpPr>
        <p:spPr>
          <a:xfrm>
            <a:off x="3049276" y="1025483"/>
            <a:ext cx="3032872" cy="523220"/>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800" b="1">
                <a:latin typeface="Roboto"/>
                <a:ea typeface="Roboto"/>
                <a:cs typeface="Roboto"/>
              </a:rPr>
              <a:t>Projets innovants</a:t>
            </a:r>
          </a:p>
        </p:txBody>
      </p:sp>
      <p:sp>
        <p:nvSpPr>
          <p:cNvPr id="3" name="Rectangle 32">
            <a:extLst>
              <a:ext uri="{FF2B5EF4-FFF2-40B4-BE49-F238E27FC236}">
                <a16:creationId xmlns:a16="http://schemas.microsoft.com/office/drawing/2014/main" id="{9CCB4777-E1E2-0250-8A2E-7A6A5CFB6FF6}"/>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8" name="Rectangle 10">
            <a:extLst>
              <a:ext uri="{FF2B5EF4-FFF2-40B4-BE49-F238E27FC236}">
                <a16:creationId xmlns:a16="http://schemas.microsoft.com/office/drawing/2014/main" id="{068A46F3-B385-E410-30C8-FCF58C537ED6}"/>
              </a:ext>
            </a:extLst>
          </p:cNvPr>
          <p:cNvSpPr/>
          <p:nvPr/>
        </p:nvSpPr>
        <p:spPr>
          <a:xfrm>
            <a:off x="323368" y="1669037"/>
            <a:ext cx="2392668" cy="462958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1" name="Tableau 10">
            <a:extLst>
              <a:ext uri="{FF2B5EF4-FFF2-40B4-BE49-F238E27FC236}">
                <a16:creationId xmlns:a16="http://schemas.microsoft.com/office/drawing/2014/main" id="{8C214ED1-EB63-73DA-C0C1-FB82CD35BBBD}"/>
              </a:ext>
            </a:extLst>
          </p:cNvPr>
          <p:cNvGraphicFramePr>
            <a:graphicFrameLocks noGrp="1"/>
          </p:cNvGraphicFramePr>
          <p:nvPr>
            <p:extLst>
              <p:ext uri="{D42A27DB-BD31-4B8C-83A1-F6EECF244321}">
                <p14:modId xmlns:p14="http://schemas.microsoft.com/office/powerpoint/2010/main" val="3763275065"/>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no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rgbClr val="FFC000"/>
                    </a:solidFill>
                  </a:tcPr>
                </a:tc>
                <a:extLst>
                  <a:ext uri="{0D108BD9-81ED-4DB2-BD59-A6C34878D82A}">
                    <a16:rowId xmlns:a16="http://schemas.microsoft.com/office/drawing/2014/main" val="2415311068"/>
                  </a:ext>
                </a:extLst>
              </a:tr>
            </a:tbl>
          </a:graphicData>
        </a:graphic>
      </p:graphicFrame>
      <p:sp>
        <p:nvSpPr>
          <p:cNvPr id="16" name="ZoneTexte 15">
            <a:extLst>
              <a:ext uri="{FF2B5EF4-FFF2-40B4-BE49-F238E27FC236}">
                <a16:creationId xmlns:a16="http://schemas.microsoft.com/office/drawing/2014/main" id="{22AB1BE7-4BC5-7275-B505-388ADBDFB8DD}"/>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
        <p:nvSpPr>
          <p:cNvPr id="2" name="ZoneTexte 1">
            <a:extLst>
              <a:ext uri="{FF2B5EF4-FFF2-40B4-BE49-F238E27FC236}">
                <a16:creationId xmlns:a16="http://schemas.microsoft.com/office/drawing/2014/main" id="{893D4E88-354F-36B9-5E22-320E0EB67A8B}"/>
              </a:ext>
            </a:extLst>
          </p:cNvPr>
          <p:cNvSpPr txBox="1"/>
          <p:nvPr/>
        </p:nvSpPr>
        <p:spPr>
          <a:xfrm>
            <a:off x="7719112" y="5335284"/>
            <a:ext cx="3447140" cy="1214706"/>
          </a:xfrm>
          <a:prstGeom prst="rect">
            <a:avLst/>
          </a:prstGeom>
          <a:solidFill>
            <a:schemeClr val="accent3">
              <a:lumMod val="20000"/>
              <a:lumOff val="80000"/>
            </a:schemeClr>
          </a:solidFill>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b="1">
                <a:ea typeface="Calibri"/>
                <a:cs typeface="Calibri"/>
              </a:rPr>
              <a:t>Comparatif Enquête Salariés IDF : </a:t>
            </a:r>
          </a:p>
          <a:p>
            <a:pPr marL="342900" indent="-342900">
              <a:buAutoNum type="arabicPeriod"/>
            </a:pPr>
            <a:r>
              <a:rPr lang="fr-FR">
                <a:ea typeface="Calibri"/>
                <a:cs typeface="Calibri"/>
              </a:rPr>
              <a:t>Santé mentale des MK</a:t>
            </a:r>
          </a:p>
          <a:p>
            <a:pPr marL="342900" indent="-342900">
              <a:buAutoNum type="arabicPeriod"/>
            </a:pPr>
            <a:r>
              <a:rPr lang="fr-FR">
                <a:ea typeface="Calibri"/>
                <a:cs typeface="Calibri"/>
              </a:rPr>
              <a:t>Nouveaux rôles </a:t>
            </a:r>
          </a:p>
          <a:p>
            <a:pPr marL="342900" indent="-342900">
              <a:buAutoNum type="arabicPeriod"/>
            </a:pPr>
            <a:r>
              <a:rPr lang="fr-FR">
                <a:ea typeface="Calibri"/>
                <a:cs typeface="Calibri"/>
              </a:rPr>
              <a:t>Sport-Santé</a:t>
            </a:r>
            <a:endParaRPr lang="fr-FR"/>
          </a:p>
        </p:txBody>
      </p:sp>
    </p:spTree>
    <p:extLst>
      <p:ext uri="{BB962C8B-B14F-4D97-AF65-F5344CB8AC3E}">
        <p14:creationId xmlns:p14="http://schemas.microsoft.com/office/powerpoint/2010/main" val="30938271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5A230-FBB8-9EF8-103B-A2A0A8AE760B}"/>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1CE57AAC-C61D-7865-632E-182EDA6B8B8C}"/>
              </a:ext>
            </a:extLst>
          </p:cNvPr>
          <p:cNvSpPr txBox="1"/>
          <p:nvPr/>
        </p:nvSpPr>
        <p:spPr>
          <a:xfrm>
            <a:off x="5320898" y="1322755"/>
            <a:ext cx="4086225" cy="523220"/>
          </a:xfrm>
          <a:prstGeom prst="rect">
            <a:avLst/>
          </a:prstGeom>
          <a:no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800" b="1">
                <a:latin typeface="Roboto"/>
                <a:ea typeface="Roboto"/>
                <a:cs typeface="Roboto"/>
              </a:rPr>
              <a:t>Conclusion</a:t>
            </a:r>
          </a:p>
        </p:txBody>
      </p:sp>
      <p:sp>
        <p:nvSpPr>
          <p:cNvPr id="5" name="ZoneTexte 4">
            <a:extLst>
              <a:ext uri="{FF2B5EF4-FFF2-40B4-BE49-F238E27FC236}">
                <a16:creationId xmlns:a16="http://schemas.microsoft.com/office/drawing/2014/main" id="{A0B0C47B-71F0-D382-3057-9AD540C43064}"/>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3" name="ZoneTexte 2">
            <a:extLst>
              <a:ext uri="{FF2B5EF4-FFF2-40B4-BE49-F238E27FC236}">
                <a16:creationId xmlns:a16="http://schemas.microsoft.com/office/drawing/2014/main" id="{AAB1BF15-D8B0-8A9D-FED3-953059736BD7}"/>
              </a:ext>
            </a:extLst>
          </p:cNvPr>
          <p:cNvSpPr txBox="1"/>
          <p:nvPr/>
        </p:nvSpPr>
        <p:spPr>
          <a:xfrm>
            <a:off x="3218620" y="2090692"/>
            <a:ext cx="8847794" cy="37548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fr-FR" sz="2000" dirty="0">
                <a:latin typeface="Roboto"/>
                <a:ea typeface="Roboto"/>
                <a:cs typeface="Roboto"/>
              </a:rPr>
              <a:t>Echantillon de répondants représentatifs des praticiens libéraux d'IDF</a:t>
            </a:r>
          </a:p>
          <a:p>
            <a:endParaRPr lang="fr-FR" sz="2000">
              <a:latin typeface="Roboto"/>
              <a:ea typeface="Roboto"/>
              <a:cs typeface="Roboto"/>
            </a:endParaRPr>
          </a:p>
          <a:p>
            <a:pPr marL="285750" indent="-285750">
              <a:buFont typeface="Arial"/>
              <a:buChar char="•"/>
            </a:pPr>
            <a:r>
              <a:rPr lang="fr-FR" sz="2000" b="1" dirty="0">
                <a:solidFill>
                  <a:srgbClr val="00B050"/>
                </a:solidFill>
                <a:latin typeface="Roboto"/>
                <a:ea typeface="Roboto"/>
                <a:cs typeface="Roboto"/>
              </a:rPr>
              <a:t>Fort ancrage territorial </a:t>
            </a:r>
          </a:p>
          <a:p>
            <a:pPr marL="285750" indent="-285750">
              <a:buFont typeface="Arial"/>
              <a:buChar char="•"/>
            </a:pPr>
            <a:r>
              <a:rPr lang="fr-FR" sz="2000" dirty="0">
                <a:latin typeface="Roboto"/>
                <a:ea typeface="Roboto"/>
                <a:cs typeface="Roboto"/>
              </a:rPr>
              <a:t>Manque d'appropriation des dispositifs de </a:t>
            </a:r>
            <a:r>
              <a:rPr lang="fr-FR" sz="2000" b="1" dirty="0">
                <a:solidFill>
                  <a:srgbClr val="C00000"/>
                </a:solidFill>
                <a:latin typeface="Roboto"/>
                <a:ea typeface="Roboto"/>
                <a:cs typeface="Roboto"/>
              </a:rPr>
              <a:t>coordination</a:t>
            </a:r>
            <a:r>
              <a:rPr lang="fr-FR" sz="2000" b="1" dirty="0">
                <a:latin typeface="Roboto"/>
                <a:ea typeface="Roboto"/>
                <a:cs typeface="Roboto"/>
              </a:rPr>
              <a:t> </a:t>
            </a:r>
            <a:r>
              <a:rPr lang="fr-FR" sz="2000" dirty="0">
                <a:latin typeface="Roboto"/>
                <a:ea typeface="Roboto"/>
                <a:cs typeface="Roboto"/>
              </a:rPr>
              <a:t>existants</a:t>
            </a:r>
          </a:p>
          <a:p>
            <a:pPr marL="285750" indent="-285750">
              <a:buFont typeface="Arial"/>
              <a:buChar char="•"/>
            </a:pPr>
            <a:endParaRPr lang="fr-FR" sz="2000">
              <a:latin typeface="Roboto"/>
              <a:ea typeface="Roboto"/>
              <a:cs typeface="Roboto"/>
            </a:endParaRPr>
          </a:p>
          <a:p>
            <a:pPr marL="285750" indent="-285750">
              <a:buFont typeface="Arial"/>
              <a:buChar char="•"/>
            </a:pPr>
            <a:r>
              <a:rPr lang="fr-FR" sz="2000" b="1" dirty="0">
                <a:latin typeface="Roboto"/>
                <a:ea typeface="Roboto"/>
                <a:cs typeface="Roboto"/>
              </a:rPr>
              <a:t>Forte insatisfaction</a:t>
            </a:r>
            <a:r>
              <a:rPr lang="fr-FR" sz="2000" dirty="0">
                <a:latin typeface="Roboto"/>
                <a:ea typeface="Roboto"/>
                <a:cs typeface="Roboto"/>
              </a:rPr>
              <a:t> liée au rythme de travail et à la rémunération</a:t>
            </a:r>
          </a:p>
          <a:p>
            <a:pPr marL="285750" indent="-285750">
              <a:buFont typeface="Arial"/>
              <a:buChar char="•"/>
            </a:pPr>
            <a:r>
              <a:rPr lang="fr-FR" sz="2000" b="1" dirty="0">
                <a:solidFill>
                  <a:srgbClr val="0070C0"/>
                </a:solidFill>
                <a:latin typeface="Roboto"/>
                <a:ea typeface="Roboto"/>
                <a:cs typeface="Roboto"/>
              </a:rPr>
              <a:t>Besoin de reconnaissance des compétences</a:t>
            </a:r>
          </a:p>
          <a:p>
            <a:pPr marL="285750" indent="-285750">
              <a:buFont typeface="Arial"/>
              <a:buChar char="•"/>
            </a:pPr>
            <a:r>
              <a:rPr lang="fr-FR" sz="2000" b="1" dirty="0">
                <a:solidFill>
                  <a:srgbClr val="0070C0"/>
                </a:solidFill>
                <a:latin typeface="Roboto"/>
                <a:ea typeface="Roboto"/>
                <a:cs typeface="Roboto"/>
              </a:rPr>
              <a:t>Besoin de possibilités d'évolution de carrière</a:t>
            </a:r>
            <a:endParaRPr lang="fr-FR" b="1" dirty="0">
              <a:solidFill>
                <a:srgbClr val="0070C0"/>
              </a:solidFill>
              <a:latin typeface="Roboto"/>
              <a:ea typeface="Roboto"/>
              <a:cs typeface="Roboto"/>
            </a:endParaRPr>
          </a:p>
          <a:p>
            <a:pPr marL="285750" indent="-285750">
              <a:buFont typeface="Arial"/>
              <a:buChar char="•"/>
            </a:pPr>
            <a:endParaRPr lang="fr-FR" sz="2000">
              <a:latin typeface="Roboto"/>
              <a:ea typeface="Roboto"/>
              <a:cs typeface="Roboto"/>
            </a:endParaRPr>
          </a:p>
          <a:p>
            <a:pPr marL="285750" indent="-285750">
              <a:buFont typeface="Arial"/>
              <a:buChar char="•"/>
            </a:pPr>
            <a:r>
              <a:rPr lang="fr-FR" sz="2000" b="1" dirty="0">
                <a:solidFill>
                  <a:srgbClr val="00B050"/>
                </a:solidFill>
                <a:latin typeface="Roboto"/>
                <a:ea typeface="Roboto"/>
                <a:cs typeface="Roboto"/>
              </a:rPr>
              <a:t>Forte participation aux Formations</a:t>
            </a:r>
          </a:p>
          <a:p>
            <a:pPr marL="285750" indent="-285750">
              <a:buFont typeface="Arial"/>
              <a:buChar char="•"/>
            </a:pPr>
            <a:r>
              <a:rPr lang="fr-FR" sz="2000" dirty="0">
                <a:latin typeface="Roboto"/>
                <a:ea typeface="Roboto"/>
                <a:cs typeface="Roboto"/>
              </a:rPr>
              <a:t>Appétence à investir de </a:t>
            </a:r>
            <a:r>
              <a:rPr lang="fr-FR" sz="2000" b="1" dirty="0">
                <a:solidFill>
                  <a:srgbClr val="00B050"/>
                </a:solidFill>
                <a:latin typeface="Roboto"/>
                <a:ea typeface="Roboto"/>
                <a:cs typeface="Roboto"/>
              </a:rPr>
              <a:t>nouveaux rôles</a:t>
            </a:r>
          </a:p>
          <a:p>
            <a:endParaRPr lang="fr-FR">
              <a:latin typeface="Roboto"/>
              <a:ea typeface="Roboto"/>
              <a:cs typeface="Roboto"/>
            </a:endParaRPr>
          </a:p>
        </p:txBody>
      </p:sp>
      <p:sp>
        <p:nvSpPr>
          <p:cNvPr id="7" name="Rectangle 32">
            <a:extLst>
              <a:ext uri="{FF2B5EF4-FFF2-40B4-BE49-F238E27FC236}">
                <a16:creationId xmlns:a16="http://schemas.microsoft.com/office/drawing/2014/main" id="{3B00C11E-A387-483B-F86F-8F12039DDD7C}"/>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9" name="Rectangle 10">
            <a:extLst>
              <a:ext uri="{FF2B5EF4-FFF2-40B4-BE49-F238E27FC236}">
                <a16:creationId xmlns:a16="http://schemas.microsoft.com/office/drawing/2014/main" id="{17549144-CAB2-DEEA-F771-6080988A5F2A}"/>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1" name="Tableau 10">
            <a:extLst>
              <a:ext uri="{FF2B5EF4-FFF2-40B4-BE49-F238E27FC236}">
                <a16:creationId xmlns:a16="http://schemas.microsoft.com/office/drawing/2014/main" id="{5DDE3DC4-3EF2-0C75-C743-C47BF70C7420}"/>
              </a:ext>
            </a:extLst>
          </p:cNvPr>
          <p:cNvGraphicFramePr>
            <a:graphicFrameLocks noGrp="1"/>
          </p:cNvGraphicFramePr>
          <p:nvPr>
            <p:extLst>
              <p:ext uri="{D42A27DB-BD31-4B8C-83A1-F6EECF244321}">
                <p14:modId xmlns:p14="http://schemas.microsoft.com/office/powerpoint/2010/main" val="1595248752"/>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no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sp>
        <p:nvSpPr>
          <p:cNvPr id="13" name="ZoneTexte 12">
            <a:extLst>
              <a:ext uri="{FF2B5EF4-FFF2-40B4-BE49-F238E27FC236}">
                <a16:creationId xmlns:a16="http://schemas.microsoft.com/office/drawing/2014/main" id="{A9702151-24C8-BC82-D263-21A861F61EB9}"/>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Tree>
    <p:extLst>
      <p:ext uri="{BB962C8B-B14F-4D97-AF65-F5344CB8AC3E}">
        <p14:creationId xmlns:p14="http://schemas.microsoft.com/office/powerpoint/2010/main" val="25304123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062CA-05BD-A01B-418C-5146A50DCFD2}"/>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80BEC0DA-28E1-1915-6041-53BE8853C475}"/>
              </a:ext>
            </a:extLst>
          </p:cNvPr>
          <p:cNvSpPr/>
          <p:nvPr/>
        </p:nvSpPr>
        <p:spPr>
          <a:xfrm>
            <a:off x="206292" y="1192849"/>
            <a:ext cx="2640212" cy="5183444"/>
          </a:xfrm>
          <a:prstGeom prst="round1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14" name="ZoneTexte 13">
            <a:extLst>
              <a:ext uri="{FF2B5EF4-FFF2-40B4-BE49-F238E27FC236}">
                <a16:creationId xmlns:a16="http://schemas.microsoft.com/office/drawing/2014/main" id="{9991E553-2806-E3D9-DE86-C84FF5137315}"/>
              </a:ext>
            </a:extLst>
          </p:cNvPr>
          <p:cNvSpPr txBox="1"/>
          <p:nvPr/>
        </p:nvSpPr>
        <p:spPr>
          <a:xfrm>
            <a:off x="252648" y="1296407"/>
            <a:ext cx="3145918" cy="307766"/>
          </a:xfrm>
          <a:prstGeom prst="rect">
            <a:avLst/>
          </a:prstGeom>
          <a:no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600" b="1">
                <a:solidFill>
                  <a:srgbClr val="000000"/>
                </a:solidFill>
                <a:latin typeface="Roboto"/>
                <a:ea typeface="Roboto"/>
                <a:cs typeface="Arial"/>
              </a:rPr>
              <a:t>Enquête - 10 Thématiques</a:t>
            </a:r>
          </a:p>
        </p:txBody>
      </p:sp>
      <p:sp>
        <p:nvSpPr>
          <p:cNvPr id="2" name="ZoneTexte 1">
            <a:extLst>
              <a:ext uri="{FF2B5EF4-FFF2-40B4-BE49-F238E27FC236}">
                <a16:creationId xmlns:a16="http://schemas.microsoft.com/office/drawing/2014/main" id="{767A2161-D0E7-9FB2-E26D-F0E88EFBF88A}"/>
              </a:ext>
            </a:extLst>
          </p:cNvPr>
          <p:cNvSpPr txBox="1"/>
          <p:nvPr/>
        </p:nvSpPr>
        <p:spPr>
          <a:xfrm>
            <a:off x="3463330" y="1295876"/>
            <a:ext cx="8122561"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2800" b="1">
                <a:cs typeface="Calibri"/>
              </a:rPr>
              <a:t>Merci pour votre attention. </a:t>
            </a:r>
            <a:endParaRPr lang="fr-FR" sz="900">
              <a:cs typeface="Calibri"/>
            </a:endParaRPr>
          </a:p>
          <a:p>
            <a:pPr algn="ctr"/>
            <a:br>
              <a:rPr lang="fr-FR" sz="2800" b="1">
                <a:cs typeface="Calibri"/>
              </a:rPr>
            </a:br>
            <a:r>
              <a:rPr lang="fr-FR" sz="2800" b="1">
                <a:cs typeface="Calibri"/>
              </a:rPr>
              <a:t>Pour en savoir plus, consultez notre rapport ! </a:t>
            </a:r>
            <a:endParaRPr lang="fr-FR"/>
          </a:p>
        </p:txBody>
      </p:sp>
      <p:sp>
        <p:nvSpPr>
          <p:cNvPr id="6" name="ZoneTexte 5">
            <a:extLst>
              <a:ext uri="{FF2B5EF4-FFF2-40B4-BE49-F238E27FC236}">
                <a16:creationId xmlns:a16="http://schemas.microsoft.com/office/drawing/2014/main" id="{585F1081-D6E1-669C-677E-34DDEE7E6662}"/>
              </a:ext>
            </a:extLst>
          </p:cNvPr>
          <p:cNvSpPr txBox="1"/>
          <p:nvPr/>
        </p:nvSpPr>
        <p:spPr>
          <a:xfrm>
            <a:off x="4359377" y="3094731"/>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i="1">
                <a:cs typeface="Calibri"/>
              </a:rPr>
              <a:t>Rapport complet</a:t>
            </a:r>
            <a:endParaRPr lang="fr-FR" sz="2400" i="1"/>
          </a:p>
        </p:txBody>
      </p:sp>
      <p:sp>
        <p:nvSpPr>
          <p:cNvPr id="9" name="ZoneTexte 8">
            <a:extLst>
              <a:ext uri="{FF2B5EF4-FFF2-40B4-BE49-F238E27FC236}">
                <a16:creationId xmlns:a16="http://schemas.microsoft.com/office/drawing/2014/main" id="{1091C7F9-7512-B53A-9551-1BD9FD95CB23}"/>
              </a:ext>
            </a:extLst>
          </p:cNvPr>
          <p:cNvSpPr txBox="1"/>
          <p:nvPr/>
        </p:nvSpPr>
        <p:spPr>
          <a:xfrm>
            <a:off x="8162720" y="3094731"/>
            <a:ext cx="274320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2400" i="1">
                <a:cs typeface="Calibri"/>
              </a:rPr>
              <a:t>Synthèse</a:t>
            </a:r>
            <a:endParaRPr lang="fr-FR" sz="2400" i="1"/>
          </a:p>
        </p:txBody>
      </p:sp>
      <p:sp>
        <p:nvSpPr>
          <p:cNvPr id="8" name="ZoneTexte 7">
            <a:extLst>
              <a:ext uri="{FF2B5EF4-FFF2-40B4-BE49-F238E27FC236}">
                <a16:creationId xmlns:a16="http://schemas.microsoft.com/office/drawing/2014/main" id="{1B799763-B17E-9C5B-A251-F7EFD491A6D4}"/>
              </a:ext>
            </a:extLst>
          </p:cNvPr>
          <p:cNvSpPr txBox="1"/>
          <p:nvPr/>
        </p:nvSpPr>
        <p:spPr>
          <a:xfrm>
            <a:off x="321984" y="298142"/>
            <a:ext cx="7204670" cy="389777"/>
          </a:xfrm>
          <a:prstGeom prst="rect">
            <a:avLst/>
          </a:prstGeom>
          <a:solidFill>
            <a:srgbClr val="0F445A"/>
          </a:solidFill>
        </p:spPr>
        <p:txBody>
          <a:bodyPr rot="0" spcFirstLastPara="0" vertOverflow="overflow" horzOverflow="overflow" vert="horz" wrap="square" lIns="60951" tIns="30475" rIns="60951" bIns="30475" numCol="1" spcCol="0" rtlCol="0" fromWordArt="0" anchor="t" anchorCtr="0" forceAA="0" compatLnSpc="1">
            <a:prstTxWarp prst="textNoShape">
              <a:avLst/>
            </a:prstTxWarp>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a:solidFill>
                  <a:schemeClr val="bg1"/>
                </a:solidFill>
                <a:latin typeface="Roboto"/>
                <a:ea typeface="+mn-lt"/>
                <a:cs typeface="+mn-lt"/>
              </a:rPr>
              <a:t>La Grande Enquête 2023 - </a:t>
            </a:r>
            <a:r>
              <a:rPr lang="fr-FR" sz="1600">
                <a:solidFill>
                  <a:schemeClr val="bg1"/>
                </a:solidFill>
                <a:latin typeface="Roboto"/>
                <a:ea typeface="+mn-lt"/>
                <a:cs typeface="+mn-lt"/>
              </a:rPr>
              <a:t>Kinésithérapeute libéraux d'Ile-de-France</a:t>
            </a:r>
            <a:endParaRPr lang="fr-FR" sz="1600">
              <a:solidFill>
                <a:schemeClr val="bg1"/>
              </a:solidFill>
              <a:latin typeface="Roboto"/>
              <a:ea typeface="Roboto"/>
              <a:cs typeface="Calibri"/>
            </a:endParaRPr>
          </a:p>
        </p:txBody>
      </p:sp>
      <p:sp>
        <p:nvSpPr>
          <p:cNvPr id="11" name="Rectangle 10">
            <a:extLst>
              <a:ext uri="{FF2B5EF4-FFF2-40B4-BE49-F238E27FC236}">
                <a16:creationId xmlns:a16="http://schemas.microsoft.com/office/drawing/2014/main" id="{040BF2E2-F30B-B5A8-26D2-ECC6BC13822E}"/>
              </a:ext>
            </a:extLst>
          </p:cNvPr>
          <p:cNvSpPr/>
          <p:nvPr/>
        </p:nvSpPr>
        <p:spPr>
          <a:xfrm>
            <a:off x="323368" y="1649746"/>
            <a:ext cx="2392668" cy="454277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10" name="Tableau 9">
            <a:extLst>
              <a:ext uri="{FF2B5EF4-FFF2-40B4-BE49-F238E27FC236}">
                <a16:creationId xmlns:a16="http://schemas.microsoft.com/office/drawing/2014/main" id="{1AF564B1-B4BB-C5C3-63A1-738CA747BD58}"/>
              </a:ext>
            </a:extLst>
          </p:cNvPr>
          <p:cNvGraphicFramePr>
            <a:graphicFrameLocks noGrp="1"/>
          </p:cNvGraphicFramePr>
          <p:nvPr>
            <p:extLst>
              <p:ext uri="{D42A27DB-BD31-4B8C-83A1-F6EECF244321}">
                <p14:modId xmlns:p14="http://schemas.microsoft.com/office/powerpoint/2010/main" val="4066257198"/>
              </p:ext>
            </p:extLst>
          </p:nvPr>
        </p:nvGraphicFramePr>
        <p:xfrm>
          <a:off x="383837" y="1840885"/>
          <a:ext cx="2270568" cy="4178410"/>
        </p:xfrm>
        <a:graphic>
          <a:graphicData uri="http://schemas.openxmlformats.org/drawingml/2006/table">
            <a:tbl>
              <a:tblPr firstRow="1" bandRow="1">
                <a:tableStyleId>{2D5ABB26-0587-4C30-8999-92F81FD0307C}</a:tableStyleId>
              </a:tblPr>
              <a:tblGrid>
                <a:gridCol w="2270568">
                  <a:extLst>
                    <a:ext uri="{9D8B030D-6E8A-4147-A177-3AD203B41FA5}">
                      <a16:colId xmlns:a16="http://schemas.microsoft.com/office/drawing/2014/main" val="2421320966"/>
                    </a:ext>
                  </a:extLst>
                </a:gridCol>
              </a:tblGrid>
              <a:tr h="375306">
                <a:tc>
                  <a:txBody>
                    <a:bodyPr/>
                    <a:lstStyle/>
                    <a:p>
                      <a:pPr marL="0" indent="0">
                        <a:buNone/>
                      </a:pPr>
                      <a:r>
                        <a:rPr lang="fr-FR" sz="1400">
                          <a:latin typeface="Roboto"/>
                        </a:rPr>
                        <a:t>1. Profil et Formation</a:t>
                      </a:r>
                    </a:p>
                  </a:txBody>
                  <a:tcPr>
                    <a:lnB w="12700">
                      <a:solidFill>
                        <a:schemeClr val="tx1"/>
                      </a:solidFill>
                    </a:lnB>
                    <a:solidFill>
                      <a:schemeClr val="bg1"/>
                    </a:solidFill>
                  </a:tcPr>
                </a:tc>
                <a:extLst>
                  <a:ext uri="{0D108BD9-81ED-4DB2-BD59-A6C34878D82A}">
                    <a16:rowId xmlns:a16="http://schemas.microsoft.com/office/drawing/2014/main" val="3107694056"/>
                  </a:ext>
                </a:extLst>
              </a:tr>
              <a:tr h="375306">
                <a:tc>
                  <a:txBody>
                    <a:bodyPr/>
                    <a:lstStyle/>
                    <a:p>
                      <a:r>
                        <a:rPr lang="fr-FR" sz="1400">
                          <a:latin typeface="Roboto"/>
                        </a:rPr>
                        <a:t>2. Activité Professionnelle</a:t>
                      </a:r>
                    </a:p>
                  </a:txBody>
                  <a:tcPr>
                    <a:lnT w="12700">
                      <a:solidFill>
                        <a:schemeClr val="tx1"/>
                      </a:solidFill>
                    </a:lnT>
                    <a:lnB w="12700">
                      <a:solidFill>
                        <a:schemeClr val="tx1"/>
                      </a:solidFill>
                    </a:lnB>
                    <a:noFill/>
                  </a:tcPr>
                </a:tc>
                <a:extLst>
                  <a:ext uri="{0D108BD9-81ED-4DB2-BD59-A6C34878D82A}">
                    <a16:rowId xmlns:a16="http://schemas.microsoft.com/office/drawing/2014/main" val="2029915375"/>
                  </a:ext>
                </a:extLst>
              </a:tr>
              <a:tr h="375306">
                <a:tc>
                  <a:txBody>
                    <a:bodyPr/>
                    <a:lstStyle/>
                    <a:p>
                      <a:r>
                        <a:rPr lang="fr-FR" sz="1400">
                          <a:latin typeface="Roboto"/>
                        </a:rPr>
                        <a:t>3. Patientèle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91416629"/>
                  </a:ext>
                </a:extLst>
              </a:tr>
              <a:tr h="375306">
                <a:tc>
                  <a:txBody>
                    <a:bodyPr/>
                    <a:lstStyle/>
                    <a:p>
                      <a:r>
                        <a:rPr lang="fr-FR" sz="1400">
                          <a:latin typeface="Roboto"/>
                        </a:rPr>
                        <a:t>4. Organisation du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781346378"/>
                  </a:ext>
                </a:extLst>
              </a:tr>
              <a:tr h="375306">
                <a:tc>
                  <a:txBody>
                    <a:bodyPr/>
                    <a:lstStyle/>
                    <a:p>
                      <a:r>
                        <a:rPr lang="fr-FR" sz="1400">
                          <a:latin typeface="Roboto"/>
                        </a:rPr>
                        <a:t>5. Charge de travail</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335800183"/>
                  </a:ext>
                </a:extLst>
              </a:tr>
              <a:tr h="375306">
                <a:tc>
                  <a:txBody>
                    <a:bodyPr/>
                    <a:lstStyle/>
                    <a:p>
                      <a:r>
                        <a:rPr lang="fr-FR" sz="1400">
                          <a:latin typeface="Roboto"/>
                        </a:rPr>
                        <a:t>6. Qualité de vie</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254488869"/>
                  </a:ext>
                </a:extLst>
              </a:tr>
              <a:tr h="375306">
                <a:tc>
                  <a:txBody>
                    <a:bodyPr/>
                    <a:lstStyle/>
                    <a:p>
                      <a:r>
                        <a:rPr lang="fr-FR" sz="1400">
                          <a:latin typeface="Roboto"/>
                        </a:rPr>
                        <a:t>7. Attractivité</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180210386"/>
                  </a:ext>
                </a:extLst>
              </a:tr>
              <a:tr h="587981">
                <a:tc>
                  <a:txBody>
                    <a:bodyPr/>
                    <a:lstStyle/>
                    <a:p>
                      <a:r>
                        <a:rPr lang="fr-FR" sz="1400">
                          <a:latin typeface="Roboto"/>
                        </a:rPr>
                        <a:t>8. Formation continue </a:t>
                      </a:r>
                      <a:endParaRPr lang="fr-FR" sz="2000"/>
                    </a:p>
                    <a:p>
                      <a:pPr lvl="0">
                        <a:buNone/>
                      </a:pPr>
                      <a:r>
                        <a:rPr lang="fr-FR" sz="1400">
                          <a:latin typeface="Roboto"/>
                        </a:rPr>
                        <a:t>     et Prévention</a:t>
                      </a:r>
                    </a:p>
                  </a:txBody>
                  <a:tcP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071501"/>
                  </a:ext>
                </a:extLst>
              </a:tr>
              <a:tr h="375306">
                <a:tc>
                  <a:txBody>
                    <a:bodyPr/>
                    <a:lstStyle/>
                    <a:p>
                      <a:pPr lvl="0">
                        <a:buNone/>
                      </a:pPr>
                      <a:r>
                        <a:rPr lang="fr-FR" sz="1400">
                          <a:latin typeface="Roboto"/>
                        </a:rPr>
                        <a:t>9. Coordination</a:t>
                      </a:r>
                    </a:p>
                  </a:txBody>
                  <a:tcP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540784976"/>
                  </a:ext>
                </a:extLst>
              </a:tr>
              <a:tr h="587981">
                <a:tc>
                  <a:txBody>
                    <a:bodyPr/>
                    <a:lstStyle/>
                    <a:p>
                      <a:pPr lvl="0">
                        <a:buNone/>
                      </a:pPr>
                      <a:r>
                        <a:rPr lang="fr-FR" sz="1400">
                          <a:latin typeface="Roboto"/>
                        </a:rPr>
                        <a:t>10. Idées </a:t>
                      </a:r>
                      <a:endParaRPr lang="fr-FR" sz="1400"/>
                    </a:p>
                    <a:p>
                      <a:pPr lvl="0">
                        <a:buNone/>
                      </a:pPr>
                      <a:r>
                        <a:rPr lang="fr-FR" sz="1400">
                          <a:latin typeface="Roboto"/>
                        </a:rPr>
                        <a:t>       et Projets innovants</a:t>
                      </a:r>
                      <a:endParaRPr lang="fr-FR" sz="1400"/>
                    </a:p>
                  </a:txBody>
                  <a:tcPr>
                    <a:lnT w="12700">
                      <a:solidFill>
                        <a:schemeClr val="tx1"/>
                      </a:solidFill>
                    </a:lnT>
                    <a:solidFill>
                      <a:schemeClr val="bg1"/>
                    </a:solidFill>
                  </a:tcPr>
                </a:tc>
                <a:extLst>
                  <a:ext uri="{0D108BD9-81ED-4DB2-BD59-A6C34878D82A}">
                    <a16:rowId xmlns:a16="http://schemas.microsoft.com/office/drawing/2014/main" val="2415311068"/>
                  </a:ext>
                </a:extLst>
              </a:tr>
            </a:tbl>
          </a:graphicData>
        </a:graphic>
      </p:graphicFrame>
      <p:pic>
        <p:nvPicPr>
          <p:cNvPr id="4" name="Image 3" descr="Une image contenant motif, texte, Graphique, Bleu Majorelle&#10;&#10;Description générée automatiquement">
            <a:extLst>
              <a:ext uri="{FF2B5EF4-FFF2-40B4-BE49-F238E27FC236}">
                <a16:creationId xmlns:a16="http://schemas.microsoft.com/office/drawing/2014/main" id="{F44F855F-1FC7-4454-DD7E-D9158C4E1B40}"/>
              </a:ext>
            </a:extLst>
          </p:cNvPr>
          <p:cNvPicPr>
            <a:picLocks noChangeAspect="1"/>
          </p:cNvPicPr>
          <p:nvPr/>
        </p:nvPicPr>
        <p:blipFill>
          <a:blip r:embed="rId3"/>
          <a:stretch>
            <a:fillRect/>
          </a:stretch>
        </p:blipFill>
        <p:spPr>
          <a:xfrm>
            <a:off x="4394107" y="3555906"/>
            <a:ext cx="2232213" cy="2232212"/>
          </a:xfrm>
          <a:prstGeom prst="rect">
            <a:avLst/>
          </a:prstGeom>
        </p:spPr>
      </p:pic>
      <p:pic>
        <p:nvPicPr>
          <p:cNvPr id="7" name="Image 6" descr="Une image contenant motif, texte, capture d’écran, Graphique&#10;&#10;Description générée automatiquement">
            <a:extLst>
              <a:ext uri="{FF2B5EF4-FFF2-40B4-BE49-F238E27FC236}">
                <a16:creationId xmlns:a16="http://schemas.microsoft.com/office/drawing/2014/main" id="{C2F8D8D3-97FE-8F68-973A-01B29B9E0D3D}"/>
              </a:ext>
            </a:extLst>
          </p:cNvPr>
          <p:cNvPicPr>
            <a:picLocks noChangeAspect="1"/>
          </p:cNvPicPr>
          <p:nvPr/>
        </p:nvPicPr>
        <p:blipFill>
          <a:blip r:embed="rId4"/>
          <a:stretch>
            <a:fillRect/>
          </a:stretch>
        </p:blipFill>
        <p:spPr>
          <a:xfrm>
            <a:off x="7755872" y="3557026"/>
            <a:ext cx="2232213" cy="2232214"/>
          </a:xfrm>
          <a:prstGeom prst="rect">
            <a:avLst/>
          </a:prstGeom>
        </p:spPr>
      </p:pic>
    </p:spTree>
    <p:extLst>
      <p:ext uri="{BB962C8B-B14F-4D97-AF65-F5344CB8AC3E}">
        <p14:creationId xmlns:p14="http://schemas.microsoft.com/office/powerpoint/2010/main" val="15066741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9700C23E-2ABA-4A5C-A765-3473BBB42E42}"/>
              </a:ext>
            </a:extLst>
          </p:cNvPr>
          <p:cNvSpPr txBox="1"/>
          <p:nvPr/>
        </p:nvSpPr>
        <p:spPr>
          <a:xfrm rot="19050772">
            <a:off x="8769246" y="3095171"/>
            <a:ext cx="1727925" cy="430821"/>
          </a:xfrm>
          <a:prstGeom prst="rect">
            <a:avLst/>
          </a:prstGeom>
          <a:noFill/>
        </p:spPr>
        <p:txBody>
          <a:bodyPr wrap="square" lIns="60951" tIns="30475" rIns="60951" bIns="30475" rtlCol="0" anchor="t">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400" i="1" dirty="0">
                <a:solidFill>
                  <a:schemeClr val="bg1"/>
                </a:solidFill>
                <a:latin typeface="Roboto Light"/>
                <a:ea typeface="Roboto Light"/>
                <a:cs typeface="Open Sans Light"/>
              </a:rPr>
              <a:t>06/02/2024</a:t>
            </a:r>
            <a:endParaRPr lang="fr-FR" sz="2400" i="1"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pic>
        <p:nvPicPr>
          <p:cNvPr id="8" name="Google Shape;288;p52">
            <a:extLst>
              <a:ext uri="{FF2B5EF4-FFF2-40B4-BE49-F238E27FC236}">
                <a16:creationId xmlns:a16="http://schemas.microsoft.com/office/drawing/2014/main" id="{8E3FD2B0-7220-4EC5-8B34-D1DBBE399664}"/>
              </a:ext>
            </a:extLst>
          </p:cNvPr>
          <p:cNvPicPr preferRelativeResize="0"/>
          <p:nvPr/>
        </p:nvPicPr>
        <p:blipFill>
          <a:blip r:embed="rId4">
            <a:alphaModFix/>
          </a:blip>
          <a:stretch>
            <a:fillRect/>
          </a:stretch>
        </p:blipFill>
        <p:spPr>
          <a:xfrm>
            <a:off x="-57167" y="0"/>
            <a:ext cx="12251804" cy="816565"/>
          </a:xfrm>
          <a:prstGeom prst="rect">
            <a:avLst/>
          </a:prstGeom>
          <a:noFill/>
          <a:ln>
            <a:noFill/>
          </a:ln>
        </p:spPr>
      </p:pic>
      <p:sp>
        <p:nvSpPr>
          <p:cNvPr id="6" name="Rectangle 5">
            <a:extLst>
              <a:ext uri="{FF2B5EF4-FFF2-40B4-BE49-F238E27FC236}">
                <a16:creationId xmlns:a16="http://schemas.microsoft.com/office/drawing/2014/main" id="{DD738081-3A35-40FD-AC23-7AC8EDF6686A}"/>
              </a:ext>
            </a:extLst>
          </p:cNvPr>
          <p:cNvSpPr/>
          <p:nvPr/>
        </p:nvSpPr>
        <p:spPr>
          <a:xfrm>
            <a:off x="2736144" y="981106"/>
            <a:ext cx="6719710" cy="2759666"/>
          </a:xfrm>
          <a:prstGeom prst="rect">
            <a:avLst/>
          </a:prstGeom>
        </p:spPr>
        <p:txBody>
          <a:bodyPr wrap="square">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r>
              <a:rPr lang="fr-FR" sz="4000" b="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Conceptualisation de la pratique avancée en kinésithérapie</a:t>
            </a:r>
          </a:p>
          <a:p>
            <a:pPr algn="ctr"/>
            <a:endParaRPr lang="fr-FR" sz="2933" b="1" i="1">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a:p>
            <a:pPr algn="ctr"/>
            <a:r>
              <a:rPr lang="fr-FR" sz="2400" b="1" i="1">
                <a:solidFill>
                  <a:schemeClr val="bg1"/>
                </a:solidFill>
                <a:latin typeface="Roboto Light" panose="02000000000000000000" pitchFamily="2" charset="0"/>
                <a:ea typeface="Roboto Bold" panose="02000000000000000000" pitchFamily="2" charset="0"/>
                <a:cs typeface="Open Sans Light" panose="020B0306030504020204" pitchFamily="34" charset="0"/>
              </a:rPr>
              <a:t>Synthèse des résultats de 2023</a:t>
            </a:r>
            <a:endParaRPr lang="fr-FR" sz="2400" b="1" i="1">
              <a:solidFill>
                <a:schemeClr val="bg1"/>
              </a:solidFill>
              <a:latin typeface="Roboto Bold" panose="02000000000000000000" pitchFamily="2" charset="0"/>
              <a:ea typeface="Roboto Bold" panose="02000000000000000000" pitchFamily="2" charset="0"/>
              <a:cs typeface="Open Sans Light" panose="020B0306030504020204" pitchFamily="34" charset="0"/>
            </a:endParaRPr>
          </a:p>
        </p:txBody>
      </p:sp>
      <p:pic>
        <p:nvPicPr>
          <p:cNvPr id="7" name="Image 6">
            <a:extLst>
              <a:ext uri="{FF2B5EF4-FFF2-40B4-BE49-F238E27FC236}">
                <a16:creationId xmlns:a16="http://schemas.microsoft.com/office/drawing/2014/main" id="{BE7B3807-8EF8-8A40-8E11-71AE82383A7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16073" y="3850380"/>
            <a:ext cx="3408444" cy="2554492"/>
          </a:xfrm>
          <a:prstGeom prst="ellipse">
            <a:avLst/>
          </a:prstGeom>
          <a:ln w="139700">
            <a:solidFill>
              <a:schemeClr val="bg1"/>
            </a:solidFill>
          </a:ln>
        </p:spPr>
      </p:pic>
      <p:sp>
        <p:nvSpPr>
          <p:cNvPr id="10" name="ZoneTexte 9">
            <a:extLst>
              <a:ext uri="{FF2B5EF4-FFF2-40B4-BE49-F238E27FC236}">
                <a16:creationId xmlns:a16="http://schemas.microsoft.com/office/drawing/2014/main" id="{3984FB18-E5C6-4840-883F-AA7A2F5F98B8}"/>
              </a:ext>
            </a:extLst>
          </p:cNvPr>
          <p:cNvSpPr txBox="1"/>
          <p:nvPr/>
        </p:nvSpPr>
        <p:spPr>
          <a:xfrm>
            <a:off x="7874062" y="5432662"/>
            <a:ext cx="2842778" cy="871905"/>
          </a:xfrm>
          <a:prstGeom prst="rect">
            <a:avLst/>
          </a:prstGeom>
          <a:noFill/>
        </p:spPr>
        <p:txBody>
          <a:bodyPr wrap="square" rtlCol="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r>
              <a:rPr lang="fr-FR" sz="1866" b="1">
                <a:solidFill>
                  <a:srgbClr val="000000"/>
                </a:solidFill>
                <a:latin typeface="Roboto" panose="02000000000000000000" pitchFamily="2" charset="0"/>
                <a:ea typeface="Roboto" panose="02000000000000000000" pitchFamily="2" charset="0"/>
                <a:cs typeface="Open Sans Light" panose="020B0306030504020204" pitchFamily="34" charset="0"/>
              </a:rPr>
              <a:t>Anthony Demont</a:t>
            </a:r>
          </a:p>
          <a:p>
            <a:pPr algn="ctr"/>
            <a:r>
              <a:rPr lang="fr-FR" sz="1600">
                <a:solidFill>
                  <a:srgbClr val="000000"/>
                </a:solidFill>
                <a:latin typeface="Roboto Light" panose="02000000000000000000" pitchFamily="2" charset="0"/>
                <a:ea typeface="Roboto Light" panose="02000000000000000000" pitchFamily="2" charset="0"/>
                <a:cs typeface="Open Sans Light" panose="020B0306030504020204" pitchFamily="34" charset="0"/>
              </a:rPr>
              <a:t>Chef de projet</a:t>
            </a:r>
          </a:p>
          <a:p>
            <a:pPr algn="ctr"/>
            <a:r>
              <a:rPr lang="fr-FR" sz="1600">
                <a:solidFill>
                  <a:srgbClr val="000000"/>
                </a:solidFill>
                <a:latin typeface="Roboto Light" panose="02000000000000000000" pitchFamily="2" charset="0"/>
                <a:ea typeface="Roboto Light" panose="02000000000000000000" pitchFamily="2" charset="0"/>
                <a:cs typeface="Open Sans Light" panose="020B0306030504020204" pitchFamily="34" charset="0"/>
              </a:rPr>
              <a:t>URPS Kiné Ile-de-France</a:t>
            </a:r>
          </a:p>
        </p:txBody>
      </p:sp>
    </p:spTree>
    <p:extLst>
      <p:ext uri="{BB962C8B-B14F-4D97-AF65-F5344CB8AC3E}">
        <p14:creationId xmlns:p14="http://schemas.microsoft.com/office/powerpoint/2010/main" val="34789101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307;p54">
            <a:extLst>
              <a:ext uri="{FF2B5EF4-FFF2-40B4-BE49-F238E27FC236}">
                <a16:creationId xmlns:a16="http://schemas.microsoft.com/office/drawing/2014/main" id="{EE53C825-A36D-42B0-8A8B-0DEBB3E0C744}"/>
              </a:ext>
            </a:extLst>
          </p:cNvPr>
          <p:cNvPicPr preferRelativeResize="0"/>
          <p:nvPr/>
        </p:nvPicPr>
        <p:blipFill>
          <a:blip r:embed="rId2">
            <a:alphaModFix/>
          </a:blip>
          <a:stretch>
            <a:fillRect/>
          </a:stretch>
        </p:blipFill>
        <p:spPr>
          <a:xfrm>
            <a:off x="1524706" y="0"/>
            <a:ext cx="9142589" cy="426270"/>
          </a:xfrm>
          <a:prstGeom prst="rect">
            <a:avLst/>
          </a:prstGeom>
          <a:noFill/>
          <a:ln>
            <a:noFill/>
          </a:ln>
        </p:spPr>
      </p:pic>
      <p:sp>
        <p:nvSpPr>
          <p:cNvPr id="5" name="Google Shape;308;p54">
            <a:extLst>
              <a:ext uri="{FF2B5EF4-FFF2-40B4-BE49-F238E27FC236}">
                <a16:creationId xmlns:a16="http://schemas.microsoft.com/office/drawing/2014/main" id="{7E50168B-A2AC-489B-91FE-8F06ED560180}"/>
              </a:ext>
            </a:extLst>
          </p:cNvPr>
          <p:cNvSpPr txBox="1"/>
          <p:nvPr/>
        </p:nvSpPr>
        <p:spPr>
          <a:xfrm>
            <a:off x="1776186" y="841278"/>
            <a:ext cx="8687625" cy="287988"/>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lvl="0"/>
            <a:r>
              <a:rPr lang="fr-FR" sz="2133" b="1">
                <a:solidFill>
                  <a:srgbClr val="238DB3"/>
                </a:solidFill>
                <a:latin typeface="Roboto" panose="02000000000000000000" pitchFamily="2" charset="0"/>
                <a:ea typeface="Roboto" panose="02000000000000000000" pitchFamily="2" charset="0"/>
              </a:rPr>
              <a:t>Conceptualisation de la pratique avancée en kinésithérapie en </a:t>
            </a:r>
            <a:r>
              <a:rPr lang="fr-FR" sz="2133" b="1" err="1">
                <a:solidFill>
                  <a:srgbClr val="238DB3"/>
                </a:solidFill>
                <a:latin typeface="Roboto" panose="02000000000000000000" pitchFamily="2" charset="0"/>
                <a:ea typeface="Roboto" panose="02000000000000000000" pitchFamily="2" charset="0"/>
              </a:rPr>
              <a:t>IdF</a:t>
            </a:r>
            <a:endParaRPr lang="fr-FR" sz="2133" b="1">
              <a:solidFill>
                <a:srgbClr val="238DB3"/>
              </a:solidFill>
              <a:latin typeface="Roboto" panose="02000000000000000000" pitchFamily="2" charset="0"/>
              <a:ea typeface="Roboto" panose="02000000000000000000" pitchFamily="2" charset="0"/>
            </a:endParaRPr>
          </a:p>
          <a:p>
            <a:pPr lvl="0"/>
            <a:r>
              <a:rPr lang="fr-FR" sz="1866" b="1" i="1">
                <a:solidFill>
                  <a:schemeClr val="bg1">
                    <a:lumMod val="65000"/>
                  </a:schemeClr>
                </a:solidFill>
                <a:latin typeface="Roboto" panose="02000000000000000000" pitchFamily="2" charset="0"/>
                <a:ea typeface="Roboto" panose="02000000000000000000" pitchFamily="2" charset="0"/>
                <a:cs typeface="Roboto Courant" charset="0"/>
              </a:rPr>
              <a:t>Feuille de route de 2023</a:t>
            </a:r>
            <a:endParaRPr lang="fr-FR" sz="1333" b="1" i="1">
              <a:solidFill>
                <a:schemeClr val="bg1">
                  <a:lumMod val="65000"/>
                </a:schemeClr>
              </a:solidFill>
              <a:latin typeface="Roboto" panose="02000000000000000000" pitchFamily="2" charset="0"/>
              <a:ea typeface="Roboto" panose="02000000000000000000" pitchFamily="2" charset="0"/>
              <a:cs typeface="Roboto Courant" charset="0"/>
            </a:endParaRPr>
          </a:p>
        </p:txBody>
      </p:sp>
      <p:sp>
        <p:nvSpPr>
          <p:cNvPr id="6" name="Google Shape;40;p2">
            <a:extLst>
              <a:ext uri="{FF2B5EF4-FFF2-40B4-BE49-F238E27FC236}">
                <a16:creationId xmlns:a16="http://schemas.microsoft.com/office/drawing/2014/main" id="{BE673EA6-AEA4-3446-9823-3ECC305A7FA0}"/>
              </a:ext>
            </a:extLst>
          </p:cNvPr>
          <p:cNvSpPr txBox="1"/>
          <p:nvPr/>
        </p:nvSpPr>
        <p:spPr>
          <a:xfrm>
            <a:off x="2267658" y="1800829"/>
            <a:ext cx="8399637" cy="486558"/>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lvl="0"/>
            <a:r>
              <a:rPr lang="fr-FR" sz="1866" b="1">
                <a:solidFill>
                  <a:srgbClr val="238DB3"/>
                </a:solidFill>
                <a:latin typeface="Roboto" panose="02000000000000000000" pitchFamily="2" charset="0"/>
                <a:ea typeface="Roboto" panose="02000000000000000000" pitchFamily="2" charset="0"/>
                <a:cs typeface="Roboto Courant" charset="0"/>
              </a:rPr>
              <a:t>Convention de subventionnement</a:t>
            </a:r>
            <a:endParaRPr lang="fr-FR" sz="1866">
              <a:solidFill>
                <a:schemeClr val="tx1">
                  <a:lumMod val="85000"/>
                  <a:lumOff val="15000"/>
                </a:schemeClr>
              </a:solidFill>
              <a:latin typeface="Roboto" panose="02000000000000000000" pitchFamily="2" charset="0"/>
              <a:ea typeface="Roboto" panose="02000000000000000000" pitchFamily="2" charset="0"/>
              <a:cs typeface="Roboto Courant" charset="0"/>
            </a:endParaRPr>
          </a:p>
        </p:txBody>
      </p:sp>
      <p:pic>
        <p:nvPicPr>
          <p:cNvPr id="2" name="Image 1">
            <a:extLst>
              <a:ext uri="{FF2B5EF4-FFF2-40B4-BE49-F238E27FC236}">
                <a16:creationId xmlns:a16="http://schemas.microsoft.com/office/drawing/2014/main" id="{B7ABD16A-DFA6-8B42-BF60-D8CFC2320466}"/>
              </a:ext>
            </a:extLst>
          </p:cNvPr>
          <p:cNvPicPr>
            <a:picLocks noChangeAspect="1"/>
          </p:cNvPicPr>
          <p:nvPr/>
        </p:nvPicPr>
        <p:blipFill>
          <a:blip r:embed="rId3"/>
          <a:stretch>
            <a:fillRect/>
          </a:stretch>
        </p:blipFill>
        <p:spPr>
          <a:xfrm>
            <a:off x="1663367" y="1745603"/>
            <a:ext cx="541783" cy="541783"/>
          </a:xfrm>
          <a:prstGeom prst="rect">
            <a:avLst/>
          </a:prstGeom>
        </p:spPr>
      </p:pic>
      <p:pic>
        <p:nvPicPr>
          <p:cNvPr id="4" name="Image 3">
            <a:extLst>
              <a:ext uri="{FF2B5EF4-FFF2-40B4-BE49-F238E27FC236}">
                <a16:creationId xmlns:a16="http://schemas.microsoft.com/office/drawing/2014/main" id="{075D605B-1042-2740-93FC-C273BBB2A001}"/>
              </a:ext>
            </a:extLst>
          </p:cNvPr>
          <p:cNvPicPr>
            <a:picLocks noChangeAspect="1"/>
          </p:cNvPicPr>
          <p:nvPr/>
        </p:nvPicPr>
        <p:blipFill>
          <a:blip r:embed="rId4"/>
          <a:stretch>
            <a:fillRect/>
          </a:stretch>
        </p:blipFill>
        <p:spPr>
          <a:xfrm>
            <a:off x="3420844" y="2369188"/>
            <a:ext cx="995229" cy="995229"/>
          </a:xfrm>
          <a:prstGeom prst="rect">
            <a:avLst/>
          </a:prstGeom>
        </p:spPr>
      </p:pic>
      <p:pic>
        <p:nvPicPr>
          <p:cNvPr id="7" name="Image 6">
            <a:extLst>
              <a:ext uri="{FF2B5EF4-FFF2-40B4-BE49-F238E27FC236}">
                <a16:creationId xmlns:a16="http://schemas.microsoft.com/office/drawing/2014/main" id="{099D5582-31EC-544A-B5A6-50E81360A6CF}"/>
              </a:ext>
            </a:extLst>
          </p:cNvPr>
          <p:cNvPicPr>
            <a:picLocks noChangeAspect="1"/>
          </p:cNvPicPr>
          <p:nvPr/>
        </p:nvPicPr>
        <p:blipFill>
          <a:blip r:embed="rId5"/>
          <a:stretch>
            <a:fillRect/>
          </a:stretch>
        </p:blipFill>
        <p:spPr>
          <a:xfrm>
            <a:off x="6467476" y="1200854"/>
            <a:ext cx="1596092" cy="1596092"/>
          </a:xfrm>
          <a:prstGeom prst="rect">
            <a:avLst/>
          </a:prstGeom>
        </p:spPr>
      </p:pic>
      <p:pic>
        <p:nvPicPr>
          <p:cNvPr id="8" name="Image 7">
            <a:extLst>
              <a:ext uri="{FF2B5EF4-FFF2-40B4-BE49-F238E27FC236}">
                <a16:creationId xmlns:a16="http://schemas.microsoft.com/office/drawing/2014/main" id="{CB44E965-62DD-6542-92A5-AB62035883FC}"/>
              </a:ext>
            </a:extLst>
          </p:cNvPr>
          <p:cNvPicPr>
            <a:picLocks noChangeAspect="1"/>
          </p:cNvPicPr>
          <p:nvPr/>
        </p:nvPicPr>
        <p:blipFill>
          <a:blip r:embed="rId6"/>
          <a:stretch>
            <a:fillRect/>
          </a:stretch>
        </p:blipFill>
        <p:spPr>
          <a:xfrm>
            <a:off x="8449291" y="1639122"/>
            <a:ext cx="1252873" cy="719556"/>
          </a:xfrm>
          <a:prstGeom prst="rect">
            <a:avLst/>
          </a:prstGeom>
        </p:spPr>
      </p:pic>
      <p:pic>
        <p:nvPicPr>
          <p:cNvPr id="3" name="Image 2">
            <a:extLst>
              <a:ext uri="{FF2B5EF4-FFF2-40B4-BE49-F238E27FC236}">
                <a16:creationId xmlns:a16="http://schemas.microsoft.com/office/drawing/2014/main" id="{13EC5216-1185-744C-ADBF-6D8C2BB03010}"/>
              </a:ext>
            </a:extLst>
          </p:cNvPr>
          <p:cNvPicPr>
            <a:picLocks noChangeAspect="1"/>
          </p:cNvPicPr>
          <p:nvPr/>
        </p:nvPicPr>
        <p:blipFill>
          <a:blip r:embed="rId7"/>
          <a:stretch>
            <a:fillRect/>
          </a:stretch>
        </p:blipFill>
        <p:spPr>
          <a:xfrm>
            <a:off x="7656106" y="2369188"/>
            <a:ext cx="1007610" cy="1007610"/>
          </a:xfrm>
          <a:prstGeom prst="rect">
            <a:avLst/>
          </a:prstGeom>
        </p:spPr>
      </p:pic>
      <p:sp>
        <p:nvSpPr>
          <p:cNvPr id="11" name="Google Shape;40;p2">
            <a:extLst>
              <a:ext uri="{FF2B5EF4-FFF2-40B4-BE49-F238E27FC236}">
                <a16:creationId xmlns:a16="http://schemas.microsoft.com/office/drawing/2014/main" id="{92AA49D3-7762-2349-8B27-EEDAFF390EE4}"/>
              </a:ext>
            </a:extLst>
          </p:cNvPr>
          <p:cNvSpPr txBox="1"/>
          <p:nvPr/>
        </p:nvSpPr>
        <p:spPr>
          <a:xfrm>
            <a:off x="2230081" y="3514560"/>
            <a:ext cx="3362872" cy="486558"/>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lvl="0" algn="ctr"/>
            <a:r>
              <a:rPr lang="fr-FR" sz="1600" b="1">
                <a:solidFill>
                  <a:srgbClr val="238DB3"/>
                </a:solidFill>
                <a:latin typeface="Roboto" panose="02000000000000000000" pitchFamily="2" charset="0"/>
                <a:ea typeface="Roboto" panose="02000000000000000000" pitchFamily="2" charset="0"/>
                <a:cs typeface="Roboto Courant" charset="0"/>
              </a:rPr>
              <a:t>Lister les besoins et attentes des patients et des professionnels</a:t>
            </a:r>
            <a:endParaRPr lang="fr-FR" sz="1600">
              <a:solidFill>
                <a:schemeClr val="tx1">
                  <a:lumMod val="85000"/>
                  <a:lumOff val="15000"/>
                </a:schemeClr>
              </a:solidFill>
              <a:latin typeface="Roboto" panose="02000000000000000000" pitchFamily="2" charset="0"/>
              <a:ea typeface="Roboto" panose="02000000000000000000" pitchFamily="2" charset="0"/>
              <a:cs typeface="Roboto Courant" charset="0"/>
            </a:endParaRPr>
          </a:p>
        </p:txBody>
      </p:sp>
      <p:sp>
        <p:nvSpPr>
          <p:cNvPr id="12" name="Google Shape;40;p2">
            <a:extLst>
              <a:ext uri="{FF2B5EF4-FFF2-40B4-BE49-F238E27FC236}">
                <a16:creationId xmlns:a16="http://schemas.microsoft.com/office/drawing/2014/main" id="{F6F181FB-A1A1-6049-A638-BB35DEE0C6C9}"/>
              </a:ext>
            </a:extLst>
          </p:cNvPr>
          <p:cNvSpPr txBox="1"/>
          <p:nvPr/>
        </p:nvSpPr>
        <p:spPr>
          <a:xfrm>
            <a:off x="6096000" y="3521138"/>
            <a:ext cx="4127822" cy="486558"/>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lvl="0" algn="ctr"/>
            <a:r>
              <a:rPr lang="fr-FR" sz="1600" b="1">
                <a:solidFill>
                  <a:srgbClr val="238DB3"/>
                </a:solidFill>
                <a:latin typeface="Roboto" panose="02000000000000000000" pitchFamily="2" charset="0"/>
                <a:ea typeface="Roboto" panose="02000000000000000000" pitchFamily="2" charset="0"/>
                <a:cs typeface="Roboto Courant" charset="0"/>
              </a:rPr>
              <a:t>Explorer l’organisation des soins pour les populations de patients pris en soins</a:t>
            </a:r>
            <a:endParaRPr lang="fr-FR" sz="1600">
              <a:solidFill>
                <a:schemeClr val="tx1">
                  <a:lumMod val="85000"/>
                  <a:lumOff val="15000"/>
                </a:schemeClr>
              </a:solidFill>
              <a:latin typeface="Roboto" panose="02000000000000000000" pitchFamily="2" charset="0"/>
              <a:ea typeface="Roboto" panose="02000000000000000000" pitchFamily="2" charset="0"/>
              <a:cs typeface="Roboto Courant" charset="0"/>
            </a:endParaRPr>
          </a:p>
        </p:txBody>
      </p:sp>
      <p:sp>
        <p:nvSpPr>
          <p:cNvPr id="14" name="Google Shape;40;p2">
            <a:extLst>
              <a:ext uri="{FF2B5EF4-FFF2-40B4-BE49-F238E27FC236}">
                <a16:creationId xmlns:a16="http://schemas.microsoft.com/office/drawing/2014/main" id="{BC614029-4FAC-7840-B42A-3AD74EEE9CF9}"/>
              </a:ext>
            </a:extLst>
          </p:cNvPr>
          <p:cNvSpPr txBox="1"/>
          <p:nvPr/>
        </p:nvSpPr>
        <p:spPr>
          <a:xfrm>
            <a:off x="2281641" y="5489053"/>
            <a:ext cx="3362872" cy="486558"/>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lvl="0" algn="ctr"/>
            <a:r>
              <a:rPr lang="fr-FR" sz="1600" b="1">
                <a:solidFill>
                  <a:srgbClr val="238DB3"/>
                </a:solidFill>
                <a:latin typeface="Roboto" panose="02000000000000000000" pitchFamily="2" charset="0"/>
                <a:ea typeface="Roboto" panose="02000000000000000000" pitchFamily="2" charset="0"/>
                <a:cs typeface="Roboto Courant" charset="0"/>
              </a:rPr>
              <a:t>Identifier les nouveaux rôles médicaux de la pratique avancée en kiné</a:t>
            </a:r>
            <a:endParaRPr lang="fr-FR" sz="1600">
              <a:solidFill>
                <a:schemeClr val="tx1">
                  <a:lumMod val="85000"/>
                  <a:lumOff val="15000"/>
                </a:schemeClr>
              </a:solidFill>
              <a:latin typeface="Roboto" panose="02000000000000000000" pitchFamily="2" charset="0"/>
              <a:ea typeface="Roboto" panose="02000000000000000000" pitchFamily="2" charset="0"/>
              <a:cs typeface="Roboto Courant" charset="0"/>
            </a:endParaRPr>
          </a:p>
        </p:txBody>
      </p:sp>
      <p:pic>
        <p:nvPicPr>
          <p:cNvPr id="9" name="Image 8">
            <a:extLst>
              <a:ext uri="{FF2B5EF4-FFF2-40B4-BE49-F238E27FC236}">
                <a16:creationId xmlns:a16="http://schemas.microsoft.com/office/drawing/2014/main" id="{03B6CADA-55C0-8040-A95F-ECA6F8DC91B9}"/>
              </a:ext>
            </a:extLst>
          </p:cNvPr>
          <p:cNvPicPr>
            <a:picLocks noChangeAspect="1"/>
          </p:cNvPicPr>
          <p:nvPr/>
        </p:nvPicPr>
        <p:blipFill>
          <a:blip r:embed="rId8"/>
          <a:stretch>
            <a:fillRect/>
          </a:stretch>
        </p:blipFill>
        <p:spPr>
          <a:xfrm>
            <a:off x="3420844" y="4493824"/>
            <a:ext cx="995229" cy="995229"/>
          </a:xfrm>
          <a:prstGeom prst="rect">
            <a:avLst/>
          </a:prstGeom>
        </p:spPr>
      </p:pic>
      <p:pic>
        <p:nvPicPr>
          <p:cNvPr id="15" name="Image 14">
            <a:extLst>
              <a:ext uri="{FF2B5EF4-FFF2-40B4-BE49-F238E27FC236}">
                <a16:creationId xmlns:a16="http://schemas.microsoft.com/office/drawing/2014/main" id="{3CDA2DE6-8C24-A94E-9CD0-243736CE7426}"/>
              </a:ext>
            </a:extLst>
          </p:cNvPr>
          <p:cNvPicPr>
            <a:picLocks noChangeAspect="1"/>
          </p:cNvPicPr>
          <p:nvPr/>
        </p:nvPicPr>
        <p:blipFill>
          <a:blip r:embed="rId9"/>
          <a:stretch>
            <a:fillRect/>
          </a:stretch>
        </p:blipFill>
        <p:spPr>
          <a:xfrm>
            <a:off x="7656106" y="4518498"/>
            <a:ext cx="1007610" cy="1007610"/>
          </a:xfrm>
          <a:prstGeom prst="rect">
            <a:avLst/>
          </a:prstGeom>
        </p:spPr>
      </p:pic>
      <p:sp>
        <p:nvSpPr>
          <p:cNvPr id="16" name="Google Shape;40;p2">
            <a:extLst>
              <a:ext uri="{FF2B5EF4-FFF2-40B4-BE49-F238E27FC236}">
                <a16:creationId xmlns:a16="http://schemas.microsoft.com/office/drawing/2014/main" id="{2C78C49C-2EED-D44A-A451-A444766F0491}"/>
              </a:ext>
            </a:extLst>
          </p:cNvPr>
          <p:cNvSpPr txBox="1"/>
          <p:nvPr/>
        </p:nvSpPr>
        <p:spPr>
          <a:xfrm>
            <a:off x="6478475" y="5574452"/>
            <a:ext cx="3362872" cy="486558"/>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lvl="0" algn="ctr"/>
            <a:r>
              <a:rPr lang="fr-FR" sz="1600" b="1">
                <a:solidFill>
                  <a:srgbClr val="238DB3"/>
                </a:solidFill>
                <a:latin typeface="Roboto" panose="02000000000000000000" pitchFamily="2" charset="0"/>
                <a:ea typeface="Roboto" panose="02000000000000000000" pitchFamily="2" charset="0"/>
                <a:cs typeface="Roboto Courant" charset="0"/>
              </a:rPr>
              <a:t>Élaborer un référentiel local pour la formation pour la pratique avancée en kiné</a:t>
            </a:r>
            <a:endParaRPr lang="fr-FR" sz="1600">
              <a:solidFill>
                <a:schemeClr val="tx1">
                  <a:lumMod val="85000"/>
                  <a:lumOff val="15000"/>
                </a:schemeClr>
              </a:solidFill>
              <a:latin typeface="Roboto" panose="02000000000000000000" pitchFamily="2" charset="0"/>
              <a:ea typeface="Roboto" panose="02000000000000000000" pitchFamily="2" charset="0"/>
              <a:cs typeface="Roboto Courant" charset="0"/>
            </a:endParaRPr>
          </a:p>
        </p:txBody>
      </p:sp>
      <p:pic>
        <p:nvPicPr>
          <p:cNvPr id="17" name="Google Shape;288;p52" descr="Une image contenant texte, Police, capture d’écran, ligne&#10;&#10;Description générée automatiquement">
            <a:extLst>
              <a:ext uri="{FF2B5EF4-FFF2-40B4-BE49-F238E27FC236}">
                <a16:creationId xmlns:a16="http://schemas.microsoft.com/office/drawing/2014/main" id="{89FB0DBF-7FC4-40B6-3C2B-9D0D7A564752}"/>
              </a:ext>
            </a:extLst>
          </p:cNvPr>
          <p:cNvPicPr preferRelativeResize="0"/>
          <p:nvPr/>
        </p:nvPicPr>
        <p:blipFill>
          <a:blip r:embed="rId10">
            <a:alphaModFix/>
          </a:blip>
          <a:stretch>
            <a:fillRect/>
          </a:stretch>
        </p:blipFill>
        <p:spPr>
          <a:xfrm>
            <a:off x="-57167" y="0"/>
            <a:ext cx="12253906" cy="835856"/>
          </a:xfrm>
          <a:prstGeom prst="rect">
            <a:avLst/>
          </a:prstGeom>
          <a:noFill/>
          <a:ln>
            <a:noFill/>
          </a:ln>
        </p:spPr>
      </p:pic>
    </p:spTree>
    <p:extLst>
      <p:ext uri="{BB962C8B-B14F-4D97-AF65-F5344CB8AC3E}">
        <p14:creationId xmlns:p14="http://schemas.microsoft.com/office/powerpoint/2010/main" val="590576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P spid="1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307;p54">
            <a:extLst>
              <a:ext uri="{FF2B5EF4-FFF2-40B4-BE49-F238E27FC236}">
                <a16:creationId xmlns:a16="http://schemas.microsoft.com/office/drawing/2014/main" id="{EE53C825-A36D-42B0-8A8B-0DEBB3E0C744}"/>
              </a:ext>
            </a:extLst>
          </p:cNvPr>
          <p:cNvPicPr preferRelativeResize="0"/>
          <p:nvPr/>
        </p:nvPicPr>
        <p:blipFill>
          <a:blip r:embed="rId2">
            <a:alphaModFix/>
          </a:blip>
          <a:stretch>
            <a:fillRect/>
          </a:stretch>
        </p:blipFill>
        <p:spPr>
          <a:xfrm>
            <a:off x="1524706" y="0"/>
            <a:ext cx="9142589" cy="426270"/>
          </a:xfrm>
          <a:prstGeom prst="rect">
            <a:avLst/>
          </a:prstGeom>
          <a:noFill/>
          <a:ln>
            <a:noFill/>
          </a:ln>
        </p:spPr>
      </p:pic>
      <p:sp>
        <p:nvSpPr>
          <p:cNvPr id="5" name="Google Shape;308;p54">
            <a:extLst>
              <a:ext uri="{FF2B5EF4-FFF2-40B4-BE49-F238E27FC236}">
                <a16:creationId xmlns:a16="http://schemas.microsoft.com/office/drawing/2014/main" id="{7E50168B-A2AC-489B-91FE-8F06ED560180}"/>
              </a:ext>
            </a:extLst>
          </p:cNvPr>
          <p:cNvSpPr txBox="1"/>
          <p:nvPr/>
        </p:nvSpPr>
        <p:spPr>
          <a:xfrm>
            <a:off x="1761097" y="909179"/>
            <a:ext cx="8687625" cy="287988"/>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lvl="0"/>
            <a:r>
              <a:rPr lang="fr-FR" sz="2133" b="1">
                <a:solidFill>
                  <a:srgbClr val="238DB3"/>
                </a:solidFill>
                <a:latin typeface="Roboto" panose="02000000000000000000" pitchFamily="2" charset="0"/>
                <a:ea typeface="Roboto" panose="02000000000000000000" pitchFamily="2" charset="0"/>
              </a:rPr>
              <a:t>Equipes de soins et établissements partenaires</a:t>
            </a:r>
          </a:p>
          <a:p>
            <a:pPr lvl="0"/>
            <a:r>
              <a:rPr lang="fr-FR" sz="1866" b="1" i="1">
                <a:solidFill>
                  <a:schemeClr val="bg1">
                    <a:lumMod val="65000"/>
                  </a:schemeClr>
                </a:solidFill>
                <a:latin typeface="Roboto" panose="02000000000000000000" pitchFamily="2" charset="0"/>
                <a:ea typeface="Roboto" panose="02000000000000000000" pitchFamily="2" charset="0"/>
                <a:cs typeface="Roboto Courant" charset="0"/>
              </a:rPr>
              <a:t>Conceptualisation de la pratique avancée en kiné</a:t>
            </a:r>
            <a:endParaRPr lang="fr-FR" sz="1333" b="1" i="1">
              <a:solidFill>
                <a:schemeClr val="bg1">
                  <a:lumMod val="65000"/>
                </a:schemeClr>
              </a:solidFill>
              <a:latin typeface="Roboto" panose="02000000000000000000" pitchFamily="2" charset="0"/>
              <a:ea typeface="Roboto" panose="02000000000000000000" pitchFamily="2" charset="0"/>
              <a:cs typeface="Roboto Courant" charset="0"/>
            </a:endParaRPr>
          </a:p>
        </p:txBody>
      </p:sp>
      <p:pic>
        <p:nvPicPr>
          <p:cNvPr id="13" name="Image 12">
            <a:extLst>
              <a:ext uri="{FF2B5EF4-FFF2-40B4-BE49-F238E27FC236}">
                <a16:creationId xmlns:a16="http://schemas.microsoft.com/office/drawing/2014/main" id="{8BE2FDFE-33FA-4E48-B446-786D48CD5CCA}"/>
              </a:ext>
            </a:extLst>
          </p:cNvPr>
          <p:cNvPicPr>
            <a:picLocks noChangeAspect="1"/>
          </p:cNvPicPr>
          <p:nvPr/>
        </p:nvPicPr>
        <p:blipFill>
          <a:blip r:embed="rId3"/>
          <a:stretch>
            <a:fillRect/>
          </a:stretch>
        </p:blipFill>
        <p:spPr>
          <a:xfrm>
            <a:off x="2976135" y="1555170"/>
            <a:ext cx="1535934" cy="1535934"/>
          </a:xfrm>
          <a:prstGeom prst="rect">
            <a:avLst/>
          </a:prstGeom>
        </p:spPr>
      </p:pic>
      <p:pic>
        <p:nvPicPr>
          <p:cNvPr id="18" name="Image 17">
            <a:extLst>
              <a:ext uri="{FF2B5EF4-FFF2-40B4-BE49-F238E27FC236}">
                <a16:creationId xmlns:a16="http://schemas.microsoft.com/office/drawing/2014/main" id="{52CB378E-94CC-2D4D-BD44-018901C33600}"/>
              </a:ext>
            </a:extLst>
          </p:cNvPr>
          <p:cNvPicPr/>
          <p:nvPr/>
        </p:nvPicPr>
        <p:blipFill>
          <a:blip r:embed="rId4">
            <a:extLst>
              <a:ext uri="{28A0092B-C50C-407E-A947-70E740481C1C}">
                <a14:useLocalDpi xmlns:a14="http://schemas.microsoft.com/office/drawing/2010/main" val="0"/>
              </a:ext>
            </a:extLst>
          </a:blip>
          <a:stretch>
            <a:fillRect/>
          </a:stretch>
        </p:blipFill>
        <p:spPr>
          <a:xfrm>
            <a:off x="6156397" y="1898621"/>
            <a:ext cx="990318" cy="431981"/>
          </a:xfrm>
          <a:prstGeom prst="rect">
            <a:avLst/>
          </a:prstGeom>
        </p:spPr>
      </p:pic>
      <p:pic>
        <p:nvPicPr>
          <p:cNvPr id="19" name="Image 18">
            <a:extLst>
              <a:ext uri="{FF2B5EF4-FFF2-40B4-BE49-F238E27FC236}">
                <a16:creationId xmlns:a16="http://schemas.microsoft.com/office/drawing/2014/main" id="{4C9A95B3-DE79-774F-B334-4EC04D57866A}"/>
              </a:ext>
            </a:extLst>
          </p:cNvPr>
          <p:cNvPicPr>
            <a:picLocks noChangeAspect="1"/>
          </p:cNvPicPr>
          <p:nvPr/>
        </p:nvPicPr>
        <p:blipFill>
          <a:blip r:embed="rId5"/>
          <a:stretch>
            <a:fillRect/>
          </a:stretch>
        </p:blipFill>
        <p:spPr>
          <a:xfrm>
            <a:off x="7378999" y="1841752"/>
            <a:ext cx="2293865" cy="477295"/>
          </a:xfrm>
          <a:prstGeom prst="rect">
            <a:avLst/>
          </a:prstGeom>
        </p:spPr>
      </p:pic>
      <p:pic>
        <p:nvPicPr>
          <p:cNvPr id="20" name="Image 19">
            <a:extLst>
              <a:ext uri="{FF2B5EF4-FFF2-40B4-BE49-F238E27FC236}">
                <a16:creationId xmlns:a16="http://schemas.microsoft.com/office/drawing/2014/main" id="{6895B25B-B967-B145-99B2-6F1896F3C194}"/>
              </a:ext>
            </a:extLst>
          </p:cNvPr>
          <p:cNvPicPr>
            <a:picLocks noChangeAspect="1"/>
          </p:cNvPicPr>
          <p:nvPr/>
        </p:nvPicPr>
        <p:blipFill>
          <a:blip r:embed="rId6"/>
          <a:stretch>
            <a:fillRect/>
          </a:stretch>
        </p:blipFill>
        <p:spPr>
          <a:xfrm>
            <a:off x="3570600" y="3754670"/>
            <a:ext cx="1247946" cy="1247946"/>
          </a:xfrm>
          <a:prstGeom prst="rect">
            <a:avLst/>
          </a:prstGeom>
        </p:spPr>
      </p:pic>
      <p:pic>
        <p:nvPicPr>
          <p:cNvPr id="21" name="Image 20">
            <a:extLst>
              <a:ext uri="{FF2B5EF4-FFF2-40B4-BE49-F238E27FC236}">
                <a16:creationId xmlns:a16="http://schemas.microsoft.com/office/drawing/2014/main" id="{108A8555-4CBE-0A4E-92D4-918F3E329AA7}"/>
              </a:ext>
            </a:extLst>
          </p:cNvPr>
          <p:cNvPicPr>
            <a:picLocks noChangeAspect="1"/>
          </p:cNvPicPr>
          <p:nvPr/>
        </p:nvPicPr>
        <p:blipFill>
          <a:blip r:embed="rId7"/>
          <a:stretch>
            <a:fillRect/>
          </a:stretch>
        </p:blipFill>
        <p:spPr>
          <a:xfrm>
            <a:off x="7095270" y="3685374"/>
            <a:ext cx="1871919" cy="906893"/>
          </a:xfrm>
          <a:prstGeom prst="rect">
            <a:avLst/>
          </a:prstGeom>
        </p:spPr>
      </p:pic>
      <p:sp>
        <p:nvSpPr>
          <p:cNvPr id="22" name="Google Shape;60;g1329064df53_0_0">
            <a:extLst>
              <a:ext uri="{FF2B5EF4-FFF2-40B4-BE49-F238E27FC236}">
                <a16:creationId xmlns:a16="http://schemas.microsoft.com/office/drawing/2014/main" id="{E004538F-EFEA-9542-B048-E48B62AD9E8A}"/>
              </a:ext>
            </a:extLst>
          </p:cNvPr>
          <p:cNvSpPr txBox="1"/>
          <p:nvPr/>
        </p:nvSpPr>
        <p:spPr>
          <a:xfrm>
            <a:off x="2592151" y="2767437"/>
            <a:ext cx="2159907" cy="533377"/>
          </a:xfrm>
          <a:prstGeom prst="rect">
            <a:avLst/>
          </a:prstGeom>
          <a:noFill/>
          <a:ln>
            <a:noFill/>
          </a:ln>
        </p:spPr>
        <p:txBody>
          <a:bodyPr spcFirstLastPara="1" wrap="square" lIns="60941" tIns="60941" rIns="60941" bIns="60941" anchor="t" anchorCtr="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0" lvl="0" indent="0" algn="ctr" rtl="0">
              <a:spcBef>
                <a:spcPts val="0"/>
              </a:spcBef>
              <a:spcAft>
                <a:spcPts val="0"/>
              </a:spcAft>
              <a:buNone/>
            </a:pPr>
            <a:r>
              <a:rPr lang="fr-FR" sz="1333" b="1"/>
              <a:t>Institut de Réadaptation</a:t>
            </a:r>
          </a:p>
          <a:p>
            <a:pPr marL="0" lvl="0" indent="0" algn="ctr" rtl="0">
              <a:spcBef>
                <a:spcPts val="0"/>
              </a:spcBef>
              <a:spcAft>
                <a:spcPts val="0"/>
              </a:spcAft>
              <a:buNone/>
            </a:pPr>
            <a:r>
              <a:rPr lang="fr-FR" sz="1333" b="1"/>
              <a:t>SMR Romainville </a:t>
            </a:r>
            <a:r>
              <a:rPr lang="fr-FR" sz="1333"/>
              <a:t>(93)</a:t>
            </a:r>
            <a:endParaRPr sz="1333">
              <a:solidFill>
                <a:srgbClr val="38761D"/>
              </a:solidFill>
            </a:endParaRPr>
          </a:p>
        </p:txBody>
      </p:sp>
      <p:sp>
        <p:nvSpPr>
          <p:cNvPr id="23" name="Google Shape;62;g1329064df53_0_0">
            <a:extLst>
              <a:ext uri="{FF2B5EF4-FFF2-40B4-BE49-F238E27FC236}">
                <a16:creationId xmlns:a16="http://schemas.microsoft.com/office/drawing/2014/main" id="{EBC2C17F-4A4B-314B-9DCA-EB1D53D9CE89}"/>
              </a:ext>
            </a:extLst>
          </p:cNvPr>
          <p:cNvSpPr txBox="1"/>
          <p:nvPr/>
        </p:nvSpPr>
        <p:spPr>
          <a:xfrm>
            <a:off x="2793388" y="3330336"/>
            <a:ext cx="1757433" cy="533377"/>
          </a:xfrm>
          <a:prstGeom prst="rect">
            <a:avLst/>
          </a:prstGeom>
          <a:noFill/>
          <a:ln>
            <a:noFill/>
          </a:ln>
        </p:spPr>
        <p:txBody>
          <a:bodyPr spcFirstLastPara="1" wrap="square" lIns="60941" tIns="60941" rIns="60941" bIns="60941" anchor="t" anchorCtr="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0" lvl="0" indent="0" algn="ctr" rtl="0">
              <a:spcBef>
                <a:spcPts val="0"/>
              </a:spcBef>
              <a:spcAft>
                <a:spcPts val="0"/>
              </a:spcAft>
              <a:buNone/>
            </a:pPr>
            <a:r>
              <a:rPr lang="fr-FR" sz="1333" b="1"/>
              <a:t>CRF – SMR Menucourt La Chataigneraie </a:t>
            </a:r>
            <a:r>
              <a:rPr lang="fr-FR" sz="1333"/>
              <a:t>(95)</a:t>
            </a:r>
            <a:endParaRPr sz="1333">
              <a:solidFill>
                <a:srgbClr val="38761D"/>
              </a:solidFill>
            </a:endParaRPr>
          </a:p>
        </p:txBody>
      </p:sp>
      <p:sp>
        <p:nvSpPr>
          <p:cNvPr id="24" name="Google Shape;65;g1329064df53_0_0">
            <a:extLst>
              <a:ext uri="{FF2B5EF4-FFF2-40B4-BE49-F238E27FC236}">
                <a16:creationId xmlns:a16="http://schemas.microsoft.com/office/drawing/2014/main" id="{EE21C4CB-2441-FC4E-8234-8FD1CF6E8316}"/>
              </a:ext>
            </a:extLst>
          </p:cNvPr>
          <p:cNvSpPr txBox="1"/>
          <p:nvPr/>
        </p:nvSpPr>
        <p:spPr>
          <a:xfrm>
            <a:off x="3138619" y="4735928"/>
            <a:ext cx="2429404" cy="533377"/>
          </a:xfrm>
          <a:prstGeom prst="rect">
            <a:avLst/>
          </a:prstGeom>
          <a:noFill/>
          <a:ln>
            <a:noFill/>
          </a:ln>
        </p:spPr>
        <p:txBody>
          <a:bodyPr spcFirstLastPara="1" wrap="square" lIns="60941" tIns="60941" rIns="60941" bIns="60941" anchor="t" anchorCtr="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0" lvl="0" indent="0" algn="ctr" rtl="0">
              <a:spcBef>
                <a:spcPts val="0"/>
              </a:spcBef>
              <a:spcAft>
                <a:spcPts val="0"/>
              </a:spcAft>
              <a:buNone/>
            </a:pPr>
            <a:r>
              <a:rPr lang="fr-FR" sz="1333" b="1"/>
              <a:t>Pneumologie - Hôpital Forcilles Fondation Cognacq-Jay</a:t>
            </a:r>
            <a:r>
              <a:rPr lang="fr-FR" sz="1333"/>
              <a:t> (77)</a:t>
            </a:r>
            <a:endParaRPr sz="1333"/>
          </a:p>
        </p:txBody>
      </p:sp>
      <p:sp>
        <p:nvSpPr>
          <p:cNvPr id="25" name="Google Shape;63;g1329064df53_0_0">
            <a:extLst>
              <a:ext uri="{FF2B5EF4-FFF2-40B4-BE49-F238E27FC236}">
                <a16:creationId xmlns:a16="http://schemas.microsoft.com/office/drawing/2014/main" id="{FFCCBD9E-DC84-A547-B08C-BCD10BCAF839}"/>
              </a:ext>
            </a:extLst>
          </p:cNvPr>
          <p:cNvSpPr txBox="1"/>
          <p:nvPr/>
        </p:nvSpPr>
        <p:spPr>
          <a:xfrm>
            <a:off x="5775194" y="2488730"/>
            <a:ext cx="3864882" cy="533377"/>
          </a:xfrm>
          <a:prstGeom prst="rect">
            <a:avLst/>
          </a:prstGeom>
          <a:noFill/>
          <a:ln>
            <a:noFill/>
          </a:ln>
        </p:spPr>
        <p:txBody>
          <a:bodyPr spcFirstLastPara="1" wrap="square" lIns="60941" tIns="60941" rIns="60941" bIns="60941" anchor="t" anchorCtr="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0" lvl="0" indent="0" algn="ctr" rtl="0">
              <a:spcBef>
                <a:spcPts val="0"/>
              </a:spcBef>
              <a:spcAft>
                <a:spcPts val="0"/>
              </a:spcAft>
              <a:buNone/>
            </a:pPr>
            <a:r>
              <a:rPr lang="fr-FR" sz="1333" b="1"/>
              <a:t>Service d’accueil des urgences</a:t>
            </a:r>
          </a:p>
          <a:p>
            <a:pPr marL="0" lvl="0" indent="0" algn="ctr" rtl="0">
              <a:spcBef>
                <a:spcPts val="0"/>
              </a:spcBef>
              <a:spcAft>
                <a:spcPts val="0"/>
              </a:spcAft>
              <a:buNone/>
            </a:pPr>
            <a:r>
              <a:rPr lang="fr-FR" sz="1333" b="1"/>
              <a:t>Hôpital Georges Pompidou </a:t>
            </a:r>
            <a:r>
              <a:rPr lang="fr-FR" sz="1333"/>
              <a:t>(75)</a:t>
            </a:r>
            <a:endParaRPr sz="1333">
              <a:solidFill>
                <a:srgbClr val="3C78D8"/>
              </a:solidFill>
            </a:endParaRPr>
          </a:p>
        </p:txBody>
      </p:sp>
      <p:sp>
        <p:nvSpPr>
          <p:cNvPr id="26" name="Google Shape;71;g1329064df53_0_0">
            <a:extLst>
              <a:ext uri="{FF2B5EF4-FFF2-40B4-BE49-F238E27FC236}">
                <a16:creationId xmlns:a16="http://schemas.microsoft.com/office/drawing/2014/main" id="{A2D4EAF4-170B-1F48-B643-D3C29643F9CB}"/>
              </a:ext>
            </a:extLst>
          </p:cNvPr>
          <p:cNvSpPr txBox="1"/>
          <p:nvPr/>
        </p:nvSpPr>
        <p:spPr>
          <a:xfrm>
            <a:off x="5952006" y="4508858"/>
            <a:ext cx="4791106" cy="328349"/>
          </a:xfrm>
          <a:prstGeom prst="rect">
            <a:avLst/>
          </a:prstGeom>
          <a:noFill/>
          <a:ln>
            <a:noFill/>
          </a:ln>
        </p:spPr>
        <p:txBody>
          <a:bodyPr spcFirstLastPara="1" wrap="square" lIns="60941" tIns="60941" rIns="60941" bIns="60941" anchor="t" anchorCtr="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0" lvl="0" indent="0" algn="ctr" rtl="0">
              <a:spcBef>
                <a:spcPts val="0"/>
              </a:spcBef>
              <a:spcAft>
                <a:spcPts val="0"/>
              </a:spcAft>
              <a:buNone/>
            </a:pPr>
            <a:r>
              <a:rPr lang="fr-FR" sz="1333" b="1"/>
              <a:t>MSP Triel Santé Seine </a:t>
            </a:r>
            <a:r>
              <a:rPr lang="fr-FR" sz="1333"/>
              <a:t>- Triel-sur-Seine (78)</a:t>
            </a:r>
            <a:endParaRPr sz="1333">
              <a:solidFill>
                <a:srgbClr val="38761D"/>
              </a:solidFill>
            </a:endParaRPr>
          </a:p>
        </p:txBody>
      </p:sp>
      <p:sp>
        <p:nvSpPr>
          <p:cNvPr id="27" name="Google Shape;73;g1329064df53_0_0">
            <a:extLst>
              <a:ext uri="{FF2B5EF4-FFF2-40B4-BE49-F238E27FC236}">
                <a16:creationId xmlns:a16="http://schemas.microsoft.com/office/drawing/2014/main" id="{E0424707-4574-8740-BD2C-3ED8EDB7022A}"/>
              </a:ext>
            </a:extLst>
          </p:cNvPr>
          <p:cNvSpPr txBox="1"/>
          <p:nvPr/>
        </p:nvSpPr>
        <p:spPr>
          <a:xfrm>
            <a:off x="5953606" y="4762361"/>
            <a:ext cx="4651275" cy="328349"/>
          </a:xfrm>
          <a:prstGeom prst="rect">
            <a:avLst/>
          </a:prstGeom>
          <a:noFill/>
          <a:ln>
            <a:noFill/>
          </a:ln>
        </p:spPr>
        <p:txBody>
          <a:bodyPr spcFirstLastPara="1" wrap="square" lIns="60941" tIns="60941" rIns="60941" bIns="60941" anchor="t" anchorCtr="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0" lvl="0" indent="0" algn="ctr" rtl="0">
              <a:spcBef>
                <a:spcPts val="0"/>
              </a:spcBef>
              <a:spcAft>
                <a:spcPts val="0"/>
              </a:spcAft>
              <a:buNone/>
            </a:pPr>
            <a:r>
              <a:rPr lang="fr-FR" sz="1333" b="1"/>
              <a:t>MSP des Bleuets </a:t>
            </a:r>
            <a:r>
              <a:rPr lang="fr-FR" sz="1333"/>
              <a:t>- Savigny-sur-Orge (91)</a:t>
            </a:r>
            <a:endParaRPr sz="1333">
              <a:solidFill>
                <a:srgbClr val="B7B7B7"/>
              </a:solidFill>
            </a:endParaRPr>
          </a:p>
        </p:txBody>
      </p:sp>
      <p:sp>
        <p:nvSpPr>
          <p:cNvPr id="28" name="Google Shape;75;g1329064df53_0_0">
            <a:extLst>
              <a:ext uri="{FF2B5EF4-FFF2-40B4-BE49-F238E27FC236}">
                <a16:creationId xmlns:a16="http://schemas.microsoft.com/office/drawing/2014/main" id="{971027D8-F7B9-1E45-B716-C81627579D6A}"/>
              </a:ext>
            </a:extLst>
          </p:cNvPr>
          <p:cNvSpPr txBox="1"/>
          <p:nvPr/>
        </p:nvSpPr>
        <p:spPr>
          <a:xfrm>
            <a:off x="5953606" y="5030786"/>
            <a:ext cx="4651274" cy="328224"/>
          </a:xfrm>
          <a:prstGeom prst="rect">
            <a:avLst/>
          </a:prstGeom>
          <a:noFill/>
          <a:ln>
            <a:noFill/>
          </a:ln>
        </p:spPr>
        <p:txBody>
          <a:bodyPr spcFirstLastPara="1" wrap="square" lIns="60941" tIns="60941" rIns="60941" bIns="60941" anchor="t" anchorCtr="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0" lvl="0" indent="0" algn="ctr" rtl="0">
              <a:spcBef>
                <a:spcPts val="0"/>
              </a:spcBef>
              <a:spcAft>
                <a:spcPts val="0"/>
              </a:spcAft>
              <a:buNone/>
            </a:pPr>
            <a:r>
              <a:rPr lang="fr-FR" sz="1333" b="1"/>
              <a:t>MSP des 4 chemins </a:t>
            </a:r>
            <a:r>
              <a:rPr lang="fr-FR" sz="1333"/>
              <a:t>- Colombes (92)</a:t>
            </a:r>
            <a:endParaRPr sz="1333">
              <a:solidFill>
                <a:srgbClr val="B7B7B7"/>
              </a:solidFill>
            </a:endParaRPr>
          </a:p>
        </p:txBody>
      </p:sp>
      <p:sp>
        <p:nvSpPr>
          <p:cNvPr id="29" name="Google Shape;75;g1329064df53_0_0">
            <a:extLst>
              <a:ext uri="{FF2B5EF4-FFF2-40B4-BE49-F238E27FC236}">
                <a16:creationId xmlns:a16="http://schemas.microsoft.com/office/drawing/2014/main" id="{CFE0C51C-AC7A-8249-8886-C3801C284502}"/>
              </a:ext>
            </a:extLst>
          </p:cNvPr>
          <p:cNvSpPr txBox="1"/>
          <p:nvPr/>
        </p:nvSpPr>
        <p:spPr>
          <a:xfrm>
            <a:off x="4480551" y="5813447"/>
            <a:ext cx="3329622" cy="328224"/>
          </a:xfrm>
          <a:prstGeom prst="rect">
            <a:avLst/>
          </a:prstGeom>
          <a:noFill/>
          <a:ln>
            <a:noFill/>
          </a:ln>
        </p:spPr>
        <p:txBody>
          <a:bodyPr spcFirstLastPara="1" wrap="square" lIns="60941" tIns="60941" rIns="60941" bIns="60941" anchor="t" anchorCtr="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0" lvl="0" indent="0" algn="ctr" rtl="0">
              <a:spcBef>
                <a:spcPts val="0"/>
              </a:spcBef>
              <a:spcAft>
                <a:spcPts val="0"/>
              </a:spcAft>
              <a:buNone/>
            </a:pPr>
            <a:r>
              <a:rPr lang="fr-FR" sz="1333" b="1"/>
              <a:t>CPTS – Axe Majeur </a:t>
            </a:r>
            <a:r>
              <a:rPr lang="fr-FR" sz="1333"/>
              <a:t>- Cergy (95)</a:t>
            </a:r>
            <a:endParaRPr sz="1333">
              <a:solidFill>
                <a:srgbClr val="B7B7B7"/>
              </a:solidFill>
            </a:endParaRPr>
          </a:p>
        </p:txBody>
      </p:sp>
      <p:sp>
        <p:nvSpPr>
          <p:cNvPr id="30" name="Google Shape;65;g1329064df53_0_0">
            <a:extLst>
              <a:ext uri="{FF2B5EF4-FFF2-40B4-BE49-F238E27FC236}">
                <a16:creationId xmlns:a16="http://schemas.microsoft.com/office/drawing/2014/main" id="{726DF6F3-63FF-FA4E-9F63-BF346C0CC346}"/>
              </a:ext>
            </a:extLst>
          </p:cNvPr>
          <p:cNvSpPr txBox="1"/>
          <p:nvPr/>
        </p:nvSpPr>
        <p:spPr>
          <a:xfrm>
            <a:off x="4502621" y="5555856"/>
            <a:ext cx="3307552" cy="328224"/>
          </a:xfrm>
          <a:prstGeom prst="rect">
            <a:avLst/>
          </a:prstGeom>
          <a:noFill/>
          <a:ln>
            <a:noFill/>
          </a:ln>
        </p:spPr>
        <p:txBody>
          <a:bodyPr spcFirstLastPara="1" wrap="square" lIns="60941" tIns="60941" rIns="60941" bIns="60941" anchor="t" anchorCtr="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0" lvl="0" indent="0" algn="ctr" rtl="0">
              <a:spcBef>
                <a:spcPts val="0"/>
              </a:spcBef>
              <a:spcAft>
                <a:spcPts val="0"/>
              </a:spcAft>
              <a:buNone/>
            </a:pPr>
            <a:r>
              <a:rPr lang="fr-FR" sz="1333" b="1"/>
              <a:t>CPTS Paris 11 </a:t>
            </a:r>
            <a:r>
              <a:rPr lang="fr-FR" sz="1333"/>
              <a:t>– Paris (75)</a:t>
            </a:r>
            <a:endParaRPr sz="1333"/>
          </a:p>
        </p:txBody>
      </p:sp>
      <p:sp>
        <p:nvSpPr>
          <p:cNvPr id="31" name="Google Shape;75;g1329064df53_0_0">
            <a:extLst>
              <a:ext uri="{FF2B5EF4-FFF2-40B4-BE49-F238E27FC236}">
                <a16:creationId xmlns:a16="http://schemas.microsoft.com/office/drawing/2014/main" id="{4BA95E98-8999-5344-8F92-EA031B732368}"/>
              </a:ext>
            </a:extLst>
          </p:cNvPr>
          <p:cNvSpPr txBox="1"/>
          <p:nvPr/>
        </p:nvSpPr>
        <p:spPr>
          <a:xfrm>
            <a:off x="4480551" y="6044045"/>
            <a:ext cx="3329622" cy="328224"/>
          </a:xfrm>
          <a:prstGeom prst="rect">
            <a:avLst/>
          </a:prstGeom>
          <a:noFill/>
          <a:ln>
            <a:noFill/>
          </a:ln>
        </p:spPr>
        <p:txBody>
          <a:bodyPr spcFirstLastPara="1" wrap="square" lIns="60941" tIns="60941" rIns="60941" bIns="60941" anchor="t" anchorCtr="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0" lvl="0" indent="0" algn="ctr" rtl="0">
              <a:spcBef>
                <a:spcPts val="0"/>
              </a:spcBef>
              <a:spcAft>
                <a:spcPts val="0"/>
              </a:spcAft>
              <a:buNone/>
            </a:pPr>
            <a:r>
              <a:rPr lang="fr-FR" sz="1333" b="1"/>
              <a:t>CPTS Est Val d’Oise </a:t>
            </a:r>
            <a:r>
              <a:rPr lang="fr-FR" sz="1333"/>
              <a:t>(95)</a:t>
            </a:r>
            <a:endParaRPr sz="1333">
              <a:solidFill>
                <a:srgbClr val="B7B7B7"/>
              </a:solidFill>
            </a:endParaRPr>
          </a:p>
        </p:txBody>
      </p:sp>
      <p:pic>
        <p:nvPicPr>
          <p:cNvPr id="3" name="Google Shape;288;p52" descr="Une image contenant texte, Police, capture d’écran, ligne&#10;&#10;Description générée automatiquement">
            <a:extLst>
              <a:ext uri="{FF2B5EF4-FFF2-40B4-BE49-F238E27FC236}">
                <a16:creationId xmlns:a16="http://schemas.microsoft.com/office/drawing/2014/main" id="{70C408ED-E296-0B5F-CC9A-7CB2F9F29505}"/>
              </a:ext>
            </a:extLst>
          </p:cNvPr>
          <p:cNvPicPr preferRelativeResize="0"/>
          <p:nvPr/>
        </p:nvPicPr>
        <p:blipFill>
          <a:blip r:embed="rId8">
            <a:alphaModFix/>
          </a:blip>
          <a:stretch>
            <a:fillRect/>
          </a:stretch>
        </p:blipFill>
        <p:spPr>
          <a:xfrm>
            <a:off x="706" y="0"/>
            <a:ext cx="12213222" cy="816565"/>
          </a:xfrm>
          <a:prstGeom prst="rect">
            <a:avLst/>
          </a:prstGeom>
          <a:noFill/>
          <a:ln>
            <a:noFill/>
          </a:ln>
        </p:spPr>
      </p:pic>
      <p:pic>
        <p:nvPicPr>
          <p:cNvPr id="4" name="Google Shape;288;p52" descr="Une image contenant texte, Police, capture d’écran, ligne&#10;&#10;Description générée automatiquement">
            <a:extLst>
              <a:ext uri="{FF2B5EF4-FFF2-40B4-BE49-F238E27FC236}">
                <a16:creationId xmlns:a16="http://schemas.microsoft.com/office/drawing/2014/main" id="{19079C48-2228-D469-082E-97C4594FE4D4}"/>
              </a:ext>
            </a:extLst>
          </p:cNvPr>
          <p:cNvPicPr preferRelativeResize="0"/>
          <p:nvPr/>
        </p:nvPicPr>
        <p:blipFill>
          <a:blip r:embed="rId8">
            <a:alphaModFix/>
          </a:blip>
          <a:stretch>
            <a:fillRect/>
          </a:stretch>
        </p:blipFill>
        <p:spPr>
          <a:xfrm>
            <a:off x="-6838" y="0"/>
            <a:ext cx="12213222" cy="892011"/>
          </a:xfrm>
          <a:prstGeom prst="rect">
            <a:avLst/>
          </a:prstGeom>
          <a:noFill/>
          <a:ln>
            <a:noFill/>
          </a:ln>
        </p:spPr>
      </p:pic>
    </p:spTree>
    <p:extLst>
      <p:ext uri="{BB962C8B-B14F-4D97-AF65-F5344CB8AC3E}">
        <p14:creationId xmlns:p14="http://schemas.microsoft.com/office/powerpoint/2010/main" val="1986500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P spid="28" grpId="0"/>
      <p:bldP spid="29" grpId="0"/>
      <p:bldP spid="30" grpId="0"/>
      <p:bldP spid="3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307;p54">
            <a:extLst>
              <a:ext uri="{FF2B5EF4-FFF2-40B4-BE49-F238E27FC236}">
                <a16:creationId xmlns:a16="http://schemas.microsoft.com/office/drawing/2014/main" id="{EE53C825-A36D-42B0-8A8B-0DEBB3E0C744}"/>
              </a:ext>
            </a:extLst>
          </p:cNvPr>
          <p:cNvPicPr preferRelativeResize="0"/>
          <p:nvPr/>
        </p:nvPicPr>
        <p:blipFill>
          <a:blip r:embed="rId3">
            <a:alphaModFix/>
          </a:blip>
          <a:stretch>
            <a:fillRect/>
          </a:stretch>
        </p:blipFill>
        <p:spPr>
          <a:xfrm>
            <a:off x="1524706" y="0"/>
            <a:ext cx="9142589" cy="426270"/>
          </a:xfrm>
          <a:prstGeom prst="rect">
            <a:avLst/>
          </a:prstGeom>
          <a:noFill/>
          <a:ln>
            <a:noFill/>
          </a:ln>
        </p:spPr>
      </p:pic>
      <p:sp>
        <p:nvSpPr>
          <p:cNvPr id="5" name="Google Shape;308;p54">
            <a:extLst>
              <a:ext uri="{FF2B5EF4-FFF2-40B4-BE49-F238E27FC236}">
                <a16:creationId xmlns:a16="http://schemas.microsoft.com/office/drawing/2014/main" id="{7E50168B-A2AC-489B-91FE-8F06ED560180}"/>
              </a:ext>
            </a:extLst>
          </p:cNvPr>
          <p:cNvSpPr txBox="1"/>
          <p:nvPr/>
        </p:nvSpPr>
        <p:spPr>
          <a:xfrm>
            <a:off x="1693197" y="815914"/>
            <a:ext cx="7871660" cy="287988"/>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lvl="0"/>
            <a:r>
              <a:rPr lang="fr-FR" sz="2133" b="1">
                <a:solidFill>
                  <a:srgbClr val="238DB3"/>
                </a:solidFill>
                <a:latin typeface="Roboto" panose="02000000000000000000" pitchFamily="2" charset="0"/>
                <a:ea typeface="Roboto" panose="02000000000000000000" pitchFamily="2" charset="0"/>
              </a:rPr>
              <a:t>Contextes de soins et populations concernées</a:t>
            </a:r>
          </a:p>
          <a:p>
            <a:pPr lvl="0"/>
            <a:r>
              <a:rPr lang="fr-FR" sz="1866" b="1" i="1">
                <a:solidFill>
                  <a:schemeClr val="bg1">
                    <a:lumMod val="65000"/>
                  </a:schemeClr>
                </a:solidFill>
                <a:latin typeface="Roboto" panose="02000000000000000000" pitchFamily="2" charset="0"/>
                <a:ea typeface="Roboto" panose="02000000000000000000" pitchFamily="2" charset="0"/>
                <a:cs typeface="Roboto Courant" charset="0"/>
              </a:rPr>
              <a:t>Conceptualisation de la pratique avancée en kiné</a:t>
            </a:r>
            <a:endParaRPr lang="fr-FR" sz="1333" b="1" i="1">
              <a:solidFill>
                <a:schemeClr val="bg1">
                  <a:lumMod val="65000"/>
                </a:schemeClr>
              </a:solidFill>
              <a:latin typeface="Roboto" panose="02000000000000000000" pitchFamily="2" charset="0"/>
              <a:ea typeface="Roboto" panose="02000000000000000000" pitchFamily="2" charset="0"/>
              <a:cs typeface="Roboto Courant" charset="0"/>
            </a:endParaRPr>
          </a:p>
        </p:txBody>
      </p:sp>
      <p:sp>
        <p:nvSpPr>
          <p:cNvPr id="30" name="Google Shape;308;p54">
            <a:extLst>
              <a:ext uri="{FF2B5EF4-FFF2-40B4-BE49-F238E27FC236}">
                <a16:creationId xmlns:a16="http://schemas.microsoft.com/office/drawing/2014/main" id="{B24320E3-A380-674D-B0D3-72887EDD15AC}"/>
              </a:ext>
            </a:extLst>
          </p:cNvPr>
          <p:cNvSpPr txBox="1"/>
          <p:nvPr/>
        </p:nvSpPr>
        <p:spPr>
          <a:xfrm>
            <a:off x="373548" y="1574253"/>
            <a:ext cx="11173301" cy="5396915"/>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304770" indent="-304770">
              <a:buFont typeface="Arial" panose="020B0604020202020204" pitchFamily="34" charset="0"/>
              <a:buChar char="•"/>
            </a:pPr>
            <a:r>
              <a:rPr lang="fr-FR" sz="1333" b="1" u="sng">
                <a:solidFill>
                  <a:schemeClr val="tx1">
                    <a:lumMod val="85000"/>
                    <a:lumOff val="15000"/>
                  </a:schemeClr>
                </a:solidFill>
                <a:ea typeface="Roboto" panose="02000000000000000000" pitchFamily="2" charset="0"/>
              </a:rPr>
              <a:t>Soins primaires (programmés et/ou non-programmés)</a:t>
            </a:r>
            <a:r>
              <a:rPr lang="fr-FR" sz="1333" b="1">
                <a:solidFill>
                  <a:schemeClr val="tx1">
                    <a:lumMod val="85000"/>
                    <a:lumOff val="15000"/>
                  </a:schemeClr>
                </a:solidFill>
                <a:ea typeface="Roboto" panose="02000000000000000000" pitchFamily="2" charset="0"/>
              </a:rPr>
              <a:t> </a:t>
            </a:r>
            <a:r>
              <a:rPr lang="fr-FR" sz="1333">
                <a:solidFill>
                  <a:schemeClr val="tx1">
                    <a:lumMod val="85000"/>
                    <a:lumOff val="15000"/>
                  </a:schemeClr>
                </a:solidFill>
                <a:ea typeface="Roboto" panose="02000000000000000000" pitchFamily="2" charset="0"/>
              </a:rPr>
              <a:t>:</a:t>
            </a:r>
          </a:p>
          <a:p>
            <a:pPr marL="761924" lvl="1" indent="-304770">
              <a:buFont typeface="Courier New" panose="02070309020205020404" pitchFamily="49" charset="0"/>
              <a:buChar char="o"/>
            </a:pPr>
            <a:r>
              <a:rPr lang="fr-FR" sz="1333" b="1"/>
              <a:t>Traumatologie/Orthopédie :</a:t>
            </a:r>
          </a:p>
          <a:p>
            <a:pPr marL="1219078" lvl="2" indent="-304770">
              <a:buFont typeface="Wingdings" pitchFamily="2" charset="2"/>
              <a:buChar char="Ø"/>
            </a:pPr>
            <a:r>
              <a:rPr lang="fr-FR" sz="1333" b="1"/>
              <a:t>Tout type de traumatisme isolé </a:t>
            </a:r>
            <a:r>
              <a:rPr lang="fr-FR" sz="1333"/>
              <a:t>quelque soit la localisation</a:t>
            </a:r>
          </a:p>
          <a:p>
            <a:pPr marL="1219078" lvl="2" indent="-304770">
              <a:buFont typeface="Wingdings" pitchFamily="2" charset="2"/>
              <a:buChar char="Ø"/>
            </a:pPr>
            <a:r>
              <a:rPr lang="fr-FR" sz="1333"/>
              <a:t>Atteints d’une </a:t>
            </a:r>
            <a:r>
              <a:rPr lang="fr-FR" sz="1333" b="1"/>
              <a:t>lombalgie/lombosciatalgie et/ou cervicalgie/névralgie cervicale</a:t>
            </a:r>
          </a:p>
          <a:p>
            <a:pPr marL="761924" lvl="1" indent="-304770">
              <a:buFont typeface="Courier New" panose="02070309020205020404" pitchFamily="49" charset="0"/>
              <a:buChar char="o"/>
            </a:pPr>
            <a:r>
              <a:rPr lang="fr-FR" sz="1333" b="1"/>
              <a:t>Gériatrie : </a:t>
            </a:r>
          </a:p>
          <a:p>
            <a:pPr marL="1219078" lvl="2" indent="-304770">
              <a:buFont typeface="Wingdings" pitchFamily="2" charset="2"/>
              <a:buChar char="Ø"/>
            </a:pPr>
            <a:r>
              <a:rPr lang="fr-FR" sz="1333" b="1"/>
              <a:t>Suite à une chute et/ou en perte d’autonomie </a:t>
            </a:r>
            <a:r>
              <a:rPr lang="fr-FR" sz="1333"/>
              <a:t>(évaluation pluriprofessionnelle de patients âgés)</a:t>
            </a:r>
            <a:endParaRPr lang="fr-FR" sz="1333">
              <a:solidFill>
                <a:schemeClr val="tx1">
                  <a:lumMod val="85000"/>
                  <a:lumOff val="15000"/>
                </a:schemeClr>
              </a:solidFill>
              <a:ea typeface="Roboto" panose="02000000000000000000" pitchFamily="2" charset="0"/>
            </a:endParaRPr>
          </a:p>
          <a:p>
            <a:pPr marL="228577" indent="-228577">
              <a:buFont typeface="Courier New" panose="02070309020205020404" pitchFamily="49" charset="0"/>
              <a:buChar char="o"/>
            </a:pPr>
            <a:endParaRPr lang="fr-FR" sz="1333">
              <a:solidFill>
                <a:schemeClr val="tx1">
                  <a:lumMod val="85000"/>
                  <a:lumOff val="15000"/>
                </a:schemeClr>
              </a:solidFill>
              <a:ea typeface="Roboto" panose="02000000000000000000" pitchFamily="2" charset="0"/>
            </a:endParaRPr>
          </a:p>
          <a:p>
            <a:pPr marL="304770" indent="-304770">
              <a:buFont typeface="Arial" panose="020B0604020202020204" pitchFamily="34" charset="0"/>
              <a:buChar char="•"/>
            </a:pPr>
            <a:r>
              <a:rPr lang="fr-FR" sz="1333" b="1" u="sng">
                <a:solidFill>
                  <a:schemeClr val="tx1">
                    <a:lumMod val="85000"/>
                    <a:lumOff val="15000"/>
                  </a:schemeClr>
                </a:solidFill>
                <a:ea typeface="Roboto" panose="02000000000000000000" pitchFamily="2" charset="0"/>
              </a:rPr>
              <a:t>Soins secondaires spécialisés</a:t>
            </a:r>
            <a:r>
              <a:rPr lang="fr-FR" sz="1333" b="1">
                <a:solidFill>
                  <a:schemeClr val="tx1">
                    <a:lumMod val="85000"/>
                    <a:lumOff val="15000"/>
                  </a:schemeClr>
                </a:solidFill>
                <a:ea typeface="Roboto" panose="02000000000000000000" pitchFamily="2" charset="0"/>
              </a:rPr>
              <a:t> </a:t>
            </a:r>
            <a:r>
              <a:rPr lang="fr-FR" sz="1333">
                <a:solidFill>
                  <a:schemeClr val="tx1">
                    <a:lumMod val="85000"/>
                    <a:lumOff val="15000"/>
                  </a:schemeClr>
                </a:solidFill>
                <a:ea typeface="Roboto" panose="02000000000000000000" pitchFamily="2" charset="0"/>
              </a:rPr>
              <a:t>:</a:t>
            </a:r>
          </a:p>
          <a:p>
            <a:pPr marL="685731" lvl="1" indent="-228577">
              <a:buFont typeface="Courier New" panose="02070309020205020404" pitchFamily="49" charset="0"/>
              <a:buChar char="o"/>
            </a:pPr>
            <a:r>
              <a:rPr lang="fr-FR" sz="1333" b="1">
                <a:solidFill>
                  <a:schemeClr val="tx1">
                    <a:lumMod val="85000"/>
                    <a:lumOff val="15000"/>
                  </a:schemeClr>
                </a:solidFill>
                <a:ea typeface="Roboto" panose="02000000000000000000" pitchFamily="2" charset="0"/>
              </a:rPr>
              <a:t>Neurologie </a:t>
            </a:r>
            <a:r>
              <a:rPr lang="fr-FR" sz="1333">
                <a:solidFill>
                  <a:schemeClr val="tx1">
                    <a:lumMod val="85000"/>
                    <a:lumOff val="15000"/>
                  </a:schemeClr>
                </a:solidFill>
                <a:ea typeface="Roboto" panose="02000000000000000000" pitchFamily="2" charset="0"/>
              </a:rPr>
              <a:t>: Diagnostiqués </a:t>
            </a:r>
            <a:r>
              <a:rPr lang="fr-FR" sz="1333" b="1">
                <a:solidFill>
                  <a:schemeClr val="tx1">
                    <a:lumMod val="85000"/>
                    <a:lumOff val="15000"/>
                  </a:schemeClr>
                </a:solidFill>
                <a:ea typeface="Roboto" panose="02000000000000000000" pitchFamily="2" charset="0"/>
              </a:rPr>
              <a:t>d’une maladie neurologique stabilisée </a:t>
            </a:r>
            <a:r>
              <a:rPr lang="fr-FR" sz="1333">
                <a:solidFill>
                  <a:schemeClr val="tx1">
                    <a:lumMod val="85000"/>
                    <a:lumOff val="15000"/>
                  </a:schemeClr>
                </a:solidFill>
                <a:ea typeface="Roboto" panose="02000000000000000000" pitchFamily="2" charset="0"/>
              </a:rPr>
              <a:t>(Parkinson, AVC...) ;</a:t>
            </a:r>
          </a:p>
          <a:p>
            <a:pPr marL="228577" indent="-228577">
              <a:buFont typeface="Courier New" panose="02070309020205020404" pitchFamily="49" charset="0"/>
              <a:buChar char="o"/>
            </a:pPr>
            <a:endParaRPr lang="fr-FR" sz="1333">
              <a:solidFill>
                <a:schemeClr val="tx1">
                  <a:lumMod val="85000"/>
                  <a:lumOff val="15000"/>
                </a:schemeClr>
              </a:solidFill>
              <a:ea typeface="Roboto" panose="02000000000000000000" pitchFamily="2" charset="0"/>
            </a:endParaRPr>
          </a:p>
          <a:p>
            <a:pPr marL="761924" lvl="1" indent="-304770">
              <a:buFont typeface="Courier New" panose="02070309020205020404" pitchFamily="49" charset="0"/>
              <a:buChar char="o"/>
            </a:pPr>
            <a:r>
              <a:rPr lang="fr-FR" sz="1333" b="1"/>
              <a:t>Traumatologie/Orthopédie : </a:t>
            </a:r>
          </a:p>
          <a:p>
            <a:pPr marL="1219078" lvl="2" indent="-304770">
              <a:buFont typeface="Wingdings" pitchFamily="2" charset="2"/>
              <a:buChar char="Ø"/>
            </a:pPr>
            <a:r>
              <a:rPr lang="fr-FR" sz="1333" b="1"/>
              <a:t>Opérés d’une pathologie affectant l’appareil locomoteur </a:t>
            </a:r>
            <a:r>
              <a:rPr lang="fr-FR" sz="1333"/>
              <a:t>et ayant provoqué des </a:t>
            </a:r>
            <a:r>
              <a:rPr lang="fr-FR" sz="1333" b="1"/>
              <a:t>troubles fonctionnels affectant le système musculosquelettique</a:t>
            </a:r>
            <a:endParaRPr lang="fr-FR" sz="1333"/>
          </a:p>
          <a:p>
            <a:pPr marL="1219078" lvl="2" indent="-304770">
              <a:buFont typeface="Wingdings" pitchFamily="2" charset="2"/>
              <a:buChar char="Ø"/>
            </a:pPr>
            <a:r>
              <a:rPr lang="fr-FR" sz="1333">
                <a:solidFill>
                  <a:schemeClr val="tx1">
                    <a:lumMod val="85000"/>
                    <a:lumOff val="15000"/>
                  </a:schemeClr>
                </a:solidFill>
                <a:ea typeface="Roboto" panose="02000000000000000000" pitchFamily="2" charset="0"/>
              </a:rPr>
              <a:t>Atteints d’une </a:t>
            </a:r>
            <a:r>
              <a:rPr lang="fr-FR" sz="1333" b="1">
                <a:solidFill>
                  <a:schemeClr val="tx1">
                    <a:lumMod val="85000"/>
                    <a:lumOff val="15000"/>
                  </a:schemeClr>
                </a:solidFill>
                <a:ea typeface="Roboto" panose="02000000000000000000" pitchFamily="2" charset="0"/>
              </a:rPr>
              <a:t>pathologie musculosquelettique </a:t>
            </a:r>
            <a:r>
              <a:rPr lang="fr-FR" sz="1333">
                <a:solidFill>
                  <a:schemeClr val="tx1">
                    <a:lumMod val="85000"/>
                    <a:lumOff val="15000"/>
                  </a:schemeClr>
                </a:solidFill>
                <a:ea typeface="Roboto" panose="02000000000000000000" pitchFamily="2" charset="0"/>
              </a:rPr>
              <a:t>sans trouble neurologique associé</a:t>
            </a:r>
          </a:p>
          <a:p>
            <a:pPr lvl="1"/>
            <a:endParaRPr lang="fr-FR" sz="1333"/>
          </a:p>
          <a:p>
            <a:pPr marL="761924" lvl="1" indent="-304770">
              <a:buFont typeface="Courier New" panose="02070309020205020404" pitchFamily="49" charset="0"/>
              <a:buChar char="o"/>
            </a:pPr>
            <a:r>
              <a:rPr lang="fr-FR" sz="1333" b="1"/>
              <a:t>Gériatrie : patients gériatriques présentant plusieurs pathologies stabilisées </a:t>
            </a:r>
            <a:r>
              <a:rPr lang="fr-FR" sz="1333"/>
              <a:t>et ayant principalement des besoins de rééducation et de réadaptation</a:t>
            </a:r>
          </a:p>
          <a:p>
            <a:pPr marL="761924" lvl="1" indent="-304770">
              <a:buFont typeface="Courier New" panose="02070309020205020404" pitchFamily="49" charset="0"/>
              <a:buChar char="o"/>
            </a:pPr>
            <a:endParaRPr lang="fr-FR" sz="1333" b="1"/>
          </a:p>
          <a:p>
            <a:pPr marL="761924" lvl="1" indent="-304770">
              <a:buFont typeface="Courier New" panose="02070309020205020404" pitchFamily="49" charset="0"/>
              <a:buChar char="o"/>
            </a:pPr>
            <a:r>
              <a:rPr lang="fr-FR" sz="1333" b="1"/>
              <a:t>Pneumologie : </a:t>
            </a:r>
          </a:p>
          <a:p>
            <a:pPr marL="1219078" lvl="2" indent="-304770">
              <a:buFont typeface="Wingdings" pitchFamily="2" charset="2"/>
              <a:buChar char="Ø"/>
            </a:pPr>
            <a:r>
              <a:rPr lang="fr-FR" sz="1333" b="1"/>
              <a:t>Préalablement diagnostiqués d’une pathologie pulmonaire et suivi en hospitalisation de jour ;</a:t>
            </a:r>
          </a:p>
          <a:p>
            <a:pPr marL="761924" lvl="1" indent="-304770">
              <a:buFont typeface="Wingdings" pitchFamily="2" charset="2"/>
              <a:buChar char="Ø"/>
            </a:pPr>
            <a:endParaRPr lang="fr-FR" sz="1333" b="1"/>
          </a:p>
          <a:p>
            <a:pPr marL="1219078" lvl="2" indent="-304770">
              <a:buFont typeface="Wingdings" pitchFamily="2" charset="2"/>
              <a:buChar char="Ø"/>
            </a:pPr>
            <a:r>
              <a:rPr lang="fr-FR" sz="1333" b="1"/>
              <a:t>Dépistés avec une dysfonction diaphragmatique ou une atteinte pleurale</a:t>
            </a:r>
          </a:p>
          <a:p>
            <a:pPr marL="761924" lvl="1" indent="-304770">
              <a:buFont typeface="Wingdings" pitchFamily="2" charset="2"/>
              <a:buChar char="Ø"/>
            </a:pPr>
            <a:endParaRPr lang="fr-FR" sz="1333" b="1"/>
          </a:p>
          <a:p>
            <a:pPr marL="1219078" lvl="2" indent="-304770">
              <a:buFont typeface="Wingdings" pitchFamily="2" charset="2"/>
              <a:buChar char="Ø"/>
            </a:pPr>
            <a:r>
              <a:rPr lang="fr-FR" sz="1333" b="1"/>
              <a:t>Consultant une unité sommeil</a:t>
            </a:r>
            <a:r>
              <a:rPr lang="fr-FR" sz="1333"/>
              <a:t> </a:t>
            </a:r>
            <a:r>
              <a:rPr lang="fr-FR" sz="1333" b="1"/>
              <a:t>pour le dépistage, l’appareillage et la prise en charge d’une pathologie respiratoire du sommeil</a:t>
            </a:r>
          </a:p>
        </p:txBody>
      </p:sp>
      <p:pic>
        <p:nvPicPr>
          <p:cNvPr id="3" name="Google Shape;288;p52" descr="Une image contenant texte, Police, capture d’écran, ligne&#10;&#10;Description générée automatiquement">
            <a:extLst>
              <a:ext uri="{FF2B5EF4-FFF2-40B4-BE49-F238E27FC236}">
                <a16:creationId xmlns:a16="http://schemas.microsoft.com/office/drawing/2014/main" id="{10981CF5-0CF5-E678-ED9D-34D8DB24BAD8}"/>
              </a:ext>
            </a:extLst>
          </p:cNvPr>
          <p:cNvPicPr preferRelativeResize="0"/>
          <p:nvPr/>
        </p:nvPicPr>
        <p:blipFill>
          <a:blip r:embed="rId4">
            <a:alphaModFix/>
          </a:blip>
          <a:stretch>
            <a:fillRect/>
          </a:stretch>
        </p:blipFill>
        <p:spPr>
          <a:xfrm>
            <a:off x="706" y="0"/>
            <a:ext cx="12213222" cy="816565"/>
          </a:xfrm>
          <a:prstGeom prst="rect">
            <a:avLst/>
          </a:prstGeom>
          <a:noFill/>
          <a:ln>
            <a:noFill/>
          </a:ln>
        </p:spPr>
      </p:pic>
      <p:pic>
        <p:nvPicPr>
          <p:cNvPr id="4" name="Google Shape;288;p52" descr="Une image contenant texte, Police, capture d’écran, ligne&#10;&#10;Description générée automatiquement">
            <a:extLst>
              <a:ext uri="{FF2B5EF4-FFF2-40B4-BE49-F238E27FC236}">
                <a16:creationId xmlns:a16="http://schemas.microsoft.com/office/drawing/2014/main" id="{30981A7C-DDF0-C852-F125-77BB73C6E558}"/>
              </a:ext>
            </a:extLst>
          </p:cNvPr>
          <p:cNvPicPr preferRelativeResize="0"/>
          <p:nvPr/>
        </p:nvPicPr>
        <p:blipFill>
          <a:blip r:embed="rId4">
            <a:alphaModFix/>
          </a:blip>
          <a:stretch>
            <a:fillRect/>
          </a:stretch>
        </p:blipFill>
        <p:spPr>
          <a:xfrm>
            <a:off x="-6838" y="0"/>
            <a:ext cx="12213222" cy="892011"/>
          </a:xfrm>
          <a:prstGeom prst="rect">
            <a:avLst/>
          </a:prstGeom>
          <a:noFill/>
          <a:ln>
            <a:noFill/>
          </a:ln>
        </p:spPr>
      </p:pic>
    </p:spTree>
    <p:extLst>
      <p:ext uri="{BB962C8B-B14F-4D97-AF65-F5344CB8AC3E}">
        <p14:creationId xmlns:p14="http://schemas.microsoft.com/office/powerpoint/2010/main" val="2347212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0">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0">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0">
                                            <p:txEl>
                                              <p:pRg st="14" end="1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
                                            <p:txEl>
                                              <p:pRg st="16" end="1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0">
                                            <p:txEl>
                                              <p:pRg st="17" end="1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0">
                                            <p:txEl>
                                              <p:pRg st="19" end="1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0">
                                            <p:txEl>
                                              <p:pRg st="21" end="2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307;p54">
            <a:extLst>
              <a:ext uri="{FF2B5EF4-FFF2-40B4-BE49-F238E27FC236}">
                <a16:creationId xmlns:a16="http://schemas.microsoft.com/office/drawing/2014/main" id="{EE53C825-A36D-42B0-8A8B-0DEBB3E0C744}"/>
              </a:ext>
            </a:extLst>
          </p:cNvPr>
          <p:cNvPicPr preferRelativeResize="0"/>
          <p:nvPr/>
        </p:nvPicPr>
        <p:blipFill>
          <a:blip r:embed="rId3">
            <a:alphaModFix/>
          </a:blip>
          <a:stretch>
            <a:fillRect/>
          </a:stretch>
        </p:blipFill>
        <p:spPr>
          <a:xfrm>
            <a:off x="1524706" y="0"/>
            <a:ext cx="9142589" cy="426270"/>
          </a:xfrm>
          <a:prstGeom prst="rect">
            <a:avLst/>
          </a:prstGeom>
          <a:noFill/>
          <a:ln>
            <a:noFill/>
          </a:ln>
        </p:spPr>
      </p:pic>
      <p:sp>
        <p:nvSpPr>
          <p:cNvPr id="5" name="Google Shape;308;p54">
            <a:extLst>
              <a:ext uri="{FF2B5EF4-FFF2-40B4-BE49-F238E27FC236}">
                <a16:creationId xmlns:a16="http://schemas.microsoft.com/office/drawing/2014/main" id="{7E50168B-A2AC-489B-91FE-8F06ED560180}"/>
              </a:ext>
            </a:extLst>
          </p:cNvPr>
          <p:cNvSpPr txBox="1"/>
          <p:nvPr/>
        </p:nvSpPr>
        <p:spPr>
          <a:xfrm>
            <a:off x="1610207" y="913993"/>
            <a:ext cx="7871660" cy="287988"/>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lvl="0"/>
            <a:r>
              <a:rPr lang="fr-FR" sz="2133" b="1">
                <a:solidFill>
                  <a:srgbClr val="238DB3"/>
                </a:solidFill>
                <a:latin typeface="Roboto" panose="02000000000000000000" pitchFamily="2" charset="0"/>
                <a:ea typeface="Roboto" panose="02000000000000000000" pitchFamily="2" charset="0"/>
              </a:rPr>
              <a:t>Compétences et activités du KPA</a:t>
            </a:r>
          </a:p>
          <a:p>
            <a:pPr lvl="0"/>
            <a:r>
              <a:rPr lang="fr-FR" sz="1866" b="1" i="1">
                <a:solidFill>
                  <a:schemeClr val="bg1">
                    <a:lumMod val="65000"/>
                  </a:schemeClr>
                </a:solidFill>
                <a:latin typeface="Roboto" panose="02000000000000000000" pitchFamily="2" charset="0"/>
                <a:ea typeface="Roboto" panose="02000000000000000000" pitchFamily="2" charset="0"/>
                <a:cs typeface="Roboto Courant" charset="0"/>
              </a:rPr>
              <a:t>Conceptualisation de la pratique avancée en kiné</a:t>
            </a:r>
            <a:endParaRPr lang="fr-FR" sz="1333" b="1" i="1">
              <a:solidFill>
                <a:schemeClr val="bg1">
                  <a:lumMod val="65000"/>
                </a:schemeClr>
              </a:solidFill>
              <a:latin typeface="Roboto" panose="02000000000000000000" pitchFamily="2" charset="0"/>
              <a:ea typeface="Roboto" panose="02000000000000000000" pitchFamily="2" charset="0"/>
              <a:cs typeface="Roboto Courant" charset="0"/>
            </a:endParaRPr>
          </a:p>
        </p:txBody>
      </p:sp>
      <p:sp>
        <p:nvSpPr>
          <p:cNvPr id="30" name="Google Shape;308;p54">
            <a:extLst>
              <a:ext uri="{FF2B5EF4-FFF2-40B4-BE49-F238E27FC236}">
                <a16:creationId xmlns:a16="http://schemas.microsoft.com/office/drawing/2014/main" id="{B24320E3-A380-674D-B0D3-72887EDD15AC}"/>
              </a:ext>
            </a:extLst>
          </p:cNvPr>
          <p:cNvSpPr txBox="1"/>
          <p:nvPr/>
        </p:nvSpPr>
        <p:spPr>
          <a:xfrm>
            <a:off x="441449" y="1793045"/>
            <a:ext cx="11135578" cy="4703797"/>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866" b="1"/>
              <a:t>Préalable : inscription</a:t>
            </a:r>
            <a:r>
              <a:rPr lang="fr-FR" sz="1866"/>
              <a:t> </a:t>
            </a:r>
            <a:r>
              <a:rPr lang="fr-FR" sz="1866" b="1"/>
              <a:t>de ce mode d’exercice dans une équipe pluridisciplinaire coordonnée</a:t>
            </a:r>
            <a:endParaRPr lang="fr-FR" sz="1866"/>
          </a:p>
          <a:p>
            <a:pPr marL="304770" indent="-304770">
              <a:buFont typeface="Courier New" panose="02070309020205020404" pitchFamily="49" charset="0"/>
              <a:buChar char="o"/>
            </a:pPr>
            <a:endParaRPr lang="fr-FR" sz="1866"/>
          </a:p>
          <a:p>
            <a:pPr marL="304770" indent="-304770">
              <a:buFont typeface="Courier New" panose="02070309020205020404" pitchFamily="49" charset="0"/>
              <a:buChar char="o"/>
            </a:pPr>
            <a:r>
              <a:rPr lang="fr-FR" sz="1866" b="1"/>
              <a:t>Compétences et activités selon le contexte de soin</a:t>
            </a:r>
            <a:r>
              <a:rPr lang="fr-FR" sz="1866"/>
              <a:t> : </a:t>
            </a:r>
          </a:p>
          <a:p>
            <a:pPr marL="761924" lvl="1" indent="-304770">
              <a:buFont typeface="Wingdings" pitchFamily="2" charset="2"/>
              <a:buChar char="Ø"/>
            </a:pPr>
            <a:r>
              <a:rPr lang="fr-FR" sz="1866" b="1"/>
              <a:t>Evaluation : </a:t>
            </a:r>
            <a:r>
              <a:rPr lang="fr-FR" sz="1866"/>
              <a:t>primo-diagnostic (clinique) ; prescription et interprétation d’examens paracliniques (radiographie standard, échographie musculosquelettique et thoracique, épreuve fonctionnelle respiratoire, épreuve d’effort et capacités ventilatoires) ; </a:t>
            </a:r>
            <a:endParaRPr lang="fr-FR" sz="1866" b="1"/>
          </a:p>
          <a:p>
            <a:pPr marL="761924" lvl="1" indent="-304770">
              <a:buFont typeface="Wingdings" pitchFamily="2" charset="2"/>
              <a:buChar char="Ø"/>
            </a:pPr>
            <a:r>
              <a:rPr lang="fr-FR" sz="1866" b="1"/>
              <a:t>Orientation : </a:t>
            </a:r>
            <a:r>
              <a:rPr lang="fr-FR" sz="1866"/>
              <a:t>vers le médecin traitant et/ou un spécialiste pour avis ; </a:t>
            </a:r>
          </a:p>
          <a:p>
            <a:pPr marL="761924" lvl="1" indent="-304770">
              <a:buFont typeface="Wingdings" pitchFamily="2" charset="2"/>
              <a:buChar char="Ø"/>
            </a:pPr>
            <a:r>
              <a:rPr lang="fr-FR" sz="1866" b="1"/>
              <a:t>Coordination :</a:t>
            </a:r>
            <a:r>
              <a:rPr lang="fr-FR" sz="1866"/>
              <a:t> assurer les consultations de suivi ; organisation administrative des parcours-patients en appelant les établissements pour des places/programme d’HDJ, etc...</a:t>
            </a:r>
            <a:endParaRPr lang="fr-FR" sz="1866" b="1"/>
          </a:p>
          <a:p>
            <a:pPr marL="761924" lvl="1" indent="-304770">
              <a:buFont typeface="Wingdings" pitchFamily="2" charset="2"/>
              <a:buChar char="Ø"/>
            </a:pPr>
            <a:r>
              <a:rPr lang="fr-FR" sz="1866" b="1"/>
              <a:t>Transmission :</a:t>
            </a:r>
            <a:r>
              <a:rPr lang="fr-FR" sz="1866"/>
              <a:t> rédaction de comptes rendus de consultation ; participation aux réunions de concertations pluridisciplinaires/synthèse pluridisciplinaire</a:t>
            </a:r>
            <a:endParaRPr lang="fr-FR" sz="1866" b="1"/>
          </a:p>
          <a:p>
            <a:pPr marL="761924" lvl="1" indent="-304770">
              <a:buFont typeface="Wingdings" pitchFamily="2" charset="2"/>
              <a:buChar char="Ø"/>
            </a:pPr>
            <a:r>
              <a:rPr lang="fr-FR" sz="1866" b="1"/>
              <a:t>Réalisation d’actes thérapeutiques : </a:t>
            </a:r>
            <a:r>
              <a:rPr lang="fr-FR" sz="1866"/>
              <a:t>prescription de traitements médicamenteux (antalgiques pallier 1 et 2), de rééducation et de réadaptation, d’arrêt de travail et adaptation du réglage de la ventilation non invasive</a:t>
            </a:r>
            <a:endParaRPr lang="fr-FR" sz="1866" b="1"/>
          </a:p>
        </p:txBody>
      </p:sp>
      <p:pic>
        <p:nvPicPr>
          <p:cNvPr id="3" name="Google Shape;288;p52" descr="Une image contenant texte, Police, capture d’écran, ligne&#10;&#10;Description générée automatiquement">
            <a:extLst>
              <a:ext uri="{FF2B5EF4-FFF2-40B4-BE49-F238E27FC236}">
                <a16:creationId xmlns:a16="http://schemas.microsoft.com/office/drawing/2014/main" id="{24BC431A-F235-68C5-34A2-E705DC7C904E}"/>
              </a:ext>
            </a:extLst>
          </p:cNvPr>
          <p:cNvPicPr preferRelativeResize="0"/>
          <p:nvPr/>
        </p:nvPicPr>
        <p:blipFill>
          <a:blip r:embed="rId4">
            <a:alphaModFix/>
          </a:blip>
          <a:stretch>
            <a:fillRect/>
          </a:stretch>
        </p:blipFill>
        <p:spPr>
          <a:xfrm>
            <a:off x="706" y="0"/>
            <a:ext cx="12213222" cy="816565"/>
          </a:xfrm>
          <a:prstGeom prst="rect">
            <a:avLst/>
          </a:prstGeom>
          <a:noFill/>
          <a:ln>
            <a:noFill/>
          </a:ln>
        </p:spPr>
      </p:pic>
      <p:pic>
        <p:nvPicPr>
          <p:cNvPr id="4" name="Google Shape;288;p52" descr="Une image contenant texte, Police, capture d’écran, ligne&#10;&#10;Description générée automatiquement">
            <a:extLst>
              <a:ext uri="{FF2B5EF4-FFF2-40B4-BE49-F238E27FC236}">
                <a16:creationId xmlns:a16="http://schemas.microsoft.com/office/drawing/2014/main" id="{7FFE01C6-BAF1-17D2-CD1F-1B6A39072448}"/>
              </a:ext>
            </a:extLst>
          </p:cNvPr>
          <p:cNvPicPr preferRelativeResize="0"/>
          <p:nvPr/>
        </p:nvPicPr>
        <p:blipFill>
          <a:blip r:embed="rId4">
            <a:alphaModFix/>
          </a:blip>
          <a:stretch>
            <a:fillRect/>
          </a:stretch>
        </p:blipFill>
        <p:spPr>
          <a:xfrm>
            <a:off x="-6838" y="0"/>
            <a:ext cx="12213222" cy="892011"/>
          </a:xfrm>
          <a:prstGeom prst="rect">
            <a:avLst/>
          </a:prstGeom>
          <a:noFill/>
          <a:ln>
            <a:noFill/>
          </a:ln>
        </p:spPr>
      </p:pic>
    </p:spTree>
    <p:extLst>
      <p:ext uri="{BB962C8B-B14F-4D97-AF65-F5344CB8AC3E}">
        <p14:creationId xmlns:p14="http://schemas.microsoft.com/office/powerpoint/2010/main" val="917132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uiExpand="1" build="p" bldLvl="2"/>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oogle Shape;307;p54">
            <a:extLst>
              <a:ext uri="{FF2B5EF4-FFF2-40B4-BE49-F238E27FC236}">
                <a16:creationId xmlns:a16="http://schemas.microsoft.com/office/drawing/2014/main" id="{EE53C825-A36D-42B0-8A8B-0DEBB3E0C744}"/>
              </a:ext>
            </a:extLst>
          </p:cNvPr>
          <p:cNvPicPr preferRelativeResize="0"/>
          <p:nvPr/>
        </p:nvPicPr>
        <p:blipFill>
          <a:blip r:embed="rId3">
            <a:alphaModFix/>
          </a:blip>
          <a:stretch>
            <a:fillRect/>
          </a:stretch>
        </p:blipFill>
        <p:spPr>
          <a:xfrm>
            <a:off x="1524706" y="0"/>
            <a:ext cx="9142589" cy="426270"/>
          </a:xfrm>
          <a:prstGeom prst="rect">
            <a:avLst/>
          </a:prstGeom>
          <a:noFill/>
          <a:ln>
            <a:noFill/>
          </a:ln>
        </p:spPr>
      </p:pic>
      <p:sp>
        <p:nvSpPr>
          <p:cNvPr id="5" name="Google Shape;308;p54">
            <a:extLst>
              <a:ext uri="{FF2B5EF4-FFF2-40B4-BE49-F238E27FC236}">
                <a16:creationId xmlns:a16="http://schemas.microsoft.com/office/drawing/2014/main" id="{7E50168B-A2AC-489B-91FE-8F06ED560180}"/>
              </a:ext>
            </a:extLst>
          </p:cNvPr>
          <p:cNvSpPr txBox="1"/>
          <p:nvPr/>
        </p:nvSpPr>
        <p:spPr>
          <a:xfrm>
            <a:off x="1730919" y="898905"/>
            <a:ext cx="8735623" cy="335985"/>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lvl="0"/>
            <a:r>
              <a:rPr lang="fr-FR" sz="2133" b="1">
                <a:solidFill>
                  <a:srgbClr val="238DB3"/>
                </a:solidFill>
                <a:latin typeface="Roboto" panose="02000000000000000000" pitchFamily="2" charset="0"/>
                <a:ea typeface="Roboto" panose="02000000000000000000" pitchFamily="2" charset="0"/>
              </a:rPr>
              <a:t>Formation pour exercer en pratique avancée ?</a:t>
            </a:r>
          </a:p>
          <a:p>
            <a:pPr lvl="0"/>
            <a:r>
              <a:rPr lang="fr-FR" sz="1866" b="1" i="1">
                <a:solidFill>
                  <a:schemeClr val="bg1">
                    <a:lumMod val="65000"/>
                  </a:schemeClr>
                </a:solidFill>
                <a:latin typeface="Roboto" panose="02000000000000000000" pitchFamily="2" charset="0"/>
                <a:ea typeface="Roboto" panose="02000000000000000000" pitchFamily="2" charset="0"/>
                <a:cs typeface="Roboto Courant" charset="0"/>
              </a:rPr>
              <a:t>Perceptions des équipes interrogées et des établissements d’enseignement supérieur franciliens</a:t>
            </a:r>
            <a:endParaRPr lang="fr-FR" sz="1333" b="1" i="1">
              <a:solidFill>
                <a:schemeClr val="bg1">
                  <a:lumMod val="65000"/>
                </a:schemeClr>
              </a:solidFill>
              <a:latin typeface="Roboto" panose="02000000000000000000" pitchFamily="2" charset="0"/>
              <a:ea typeface="Roboto" panose="02000000000000000000" pitchFamily="2" charset="0"/>
              <a:cs typeface="Roboto Courant" charset="0"/>
            </a:endParaRPr>
          </a:p>
        </p:txBody>
      </p:sp>
      <p:sp>
        <p:nvSpPr>
          <p:cNvPr id="7" name="Google Shape;308;p54">
            <a:extLst>
              <a:ext uri="{FF2B5EF4-FFF2-40B4-BE49-F238E27FC236}">
                <a16:creationId xmlns:a16="http://schemas.microsoft.com/office/drawing/2014/main" id="{A1D2C1EB-15C0-4323-AA78-DAA12C029343}"/>
              </a:ext>
            </a:extLst>
          </p:cNvPr>
          <p:cNvSpPr txBox="1"/>
          <p:nvPr/>
        </p:nvSpPr>
        <p:spPr>
          <a:xfrm>
            <a:off x="620434" y="2035169"/>
            <a:ext cx="11072491" cy="4820940"/>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304770" lvl="0" indent="-304770">
              <a:buFont typeface="Wingdings" pitchFamily="2" charset="2"/>
              <a:buChar char="Ø"/>
            </a:pPr>
            <a:r>
              <a:rPr lang="fr-FR" sz="2133" b="1"/>
              <a:t>Acquisition des compétences et activités identifiées nécessite une année complète de formation</a:t>
            </a:r>
          </a:p>
          <a:p>
            <a:pPr marL="304770" lvl="0" indent="-304770">
              <a:buFont typeface="Wingdings" pitchFamily="2" charset="2"/>
              <a:buChar char="Ø"/>
            </a:pPr>
            <a:endParaRPr lang="fr-FR" sz="2133" b="1"/>
          </a:p>
          <a:p>
            <a:pPr marL="304770" lvl="0" indent="-304770">
              <a:buFont typeface="Wingdings" pitchFamily="2" charset="2"/>
              <a:buChar char="Ø"/>
            </a:pPr>
            <a:r>
              <a:rPr lang="fr-FR" sz="2133" b="1"/>
              <a:t>Nouveau mode d’exercice justifie un statut par l’obtention d’un titre universitaire</a:t>
            </a:r>
          </a:p>
          <a:p>
            <a:pPr marL="304770" lvl="0" indent="-304770">
              <a:buFont typeface="Wingdings" pitchFamily="2" charset="2"/>
              <a:buChar char="Ø"/>
            </a:pPr>
            <a:endParaRPr lang="fr-FR" sz="2133"/>
          </a:p>
          <a:p>
            <a:pPr marL="304770" indent="-304770">
              <a:buFont typeface="Wingdings" pitchFamily="2" charset="2"/>
              <a:buChar char="Ø"/>
            </a:pPr>
            <a:r>
              <a:rPr lang="fr-FR" sz="2133" b="1"/>
              <a:t>Deux mentions proposées : Soins d’urgence et Soins programmés</a:t>
            </a:r>
            <a:endParaRPr lang="fr-FR" sz="2133"/>
          </a:p>
          <a:p>
            <a:pPr marL="304770" lvl="0" indent="-304770">
              <a:buFont typeface="Wingdings" pitchFamily="2" charset="2"/>
              <a:buChar char="Ø"/>
            </a:pPr>
            <a:endParaRPr lang="fr-FR" sz="2133" b="1"/>
          </a:p>
          <a:p>
            <a:pPr marL="304770" lvl="0" indent="-304770">
              <a:buFont typeface="Wingdings" pitchFamily="2" charset="2"/>
              <a:buChar char="Ø"/>
            </a:pPr>
            <a:r>
              <a:rPr lang="fr-FR" sz="2133"/>
              <a:t>Création d’une </a:t>
            </a:r>
            <a:r>
              <a:rPr lang="fr-FR" sz="2133" b="1"/>
              <a:t>équivalence permettant la validation de certaines UE</a:t>
            </a:r>
            <a:r>
              <a:rPr lang="fr-FR" sz="2133"/>
              <a:t> pour les kinés </a:t>
            </a:r>
            <a:r>
              <a:rPr lang="fr-FR" sz="2133" b="1"/>
              <a:t>ayant une importante expérience professionnelle et des compétences spécifiques</a:t>
            </a:r>
            <a:r>
              <a:rPr lang="fr-FR" sz="2133"/>
              <a:t> dans un champ clinique donné</a:t>
            </a:r>
          </a:p>
          <a:p>
            <a:pPr marL="304770" lvl="0" indent="-304770">
              <a:buFont typeface="Wingdings" pitchFamily="2" charset="2"/>
              <a:buChar char="Ø"/>
            </a:pPr>
            <a:endParaRPr lang="fr-FR" sz="2133"/>
          </a:p>
          <a:p>
            <a:pPr marL="304770" lvl="0" indent="-304770">
              <a:buFont typeface="Wingdings" pitchFamily="2" charset="2"/>
              <a:buChar char="Ø"/>
            </a:pPr>
            <a:r>
              <a:rPr lang="fr-FR" sz="2133" b="1"/>
              <a:t>Intégration dans la formation </a:t>
            </a:r>
            <a:r>
              <a:rPr lang="fr-FR" sz="2133"/>
              <a:t>que la pratique avancée implique </a:t>
            </a:r>
            <a:r>
              <a:rPr lang="fr-FR" sz="2133" b="1"/>
              <a:t>un exercice avec un niveau d'incertitude élevé</a:t>
            </a:r>
            <a:endParaRPr lang="fr-FR" sz="2400"/>
          </a:p>
        </p:txBody>
      </p:sp>
      <p:pic>
        <p:nvPicPr>
          <p:cNvPr id="3" name="Google Shape;288;p52" descr="Une image contenant texte, Police, capture d’écran, ligne&#10;&#10;Description générée automatiquement">
            <a:extLst>
              <a:ext uri="{FF2B5EF4-FFF2-40B4-BE49-F238E27FC236}">
                <a16:creationId xmlns:a16="http://schemas.microsoft.com/office/drawing/2014/main" id="{C6713078-106E-14FA-3A70-3888A49689F7}"/>
              </a:ext>
            </a:extLst>
          </p:cNvPr>
          <p:cNvPicPr preferRelativeResize="0"/>
          <p:nvPr/>
        </p:nvPicPr>
        <p:blipFill>
          <a:blip r:embed="rId4">
            <a:alphaModFix/>
          </a:blip>
          <a:stretch>
            <a:fillRect/>
          </a:stretch>
        </p:blipFill>
        <p:spPr>
          <a:xfrm>
            <a:off x="706" y="0"/>
            <a:ext cx="12213222" cy="816565"/>
          </a:xfrm>
          <a:prstGeom prst="rect">
            <a:avLst/>
          </a:prstGeom>
          <a:noFill/>
          <a:ln>
            <a:noFill/>
          </a:ln>
        </p:spPr>
      </p:pic>
      <p:pic>
        <p:nvPicPr>
          <p:cNvPr id="4" name="Google Shape;288;p52" descr="Une image contenant texte, Police, capture d’écran, ligne&#10;&#10;Description générée automatiquement">
            <a:extLst>
              <a:ext uri="{FF2B5EF4-FFF2-40B4-BE49-F238E27FC236}">
                <a16:creationId xmlns:a16="http://schemas.microsoft.com/office/drawing/2014/main" id="{ADA96A38-C325-6118-59CB-BBDE56A80F78}"/>
              </a:ext>
            </a:extLst>
          </p:cNvPr>
          <p:cNvPicPr preferRelativeResize="0"/>
          <p:nvPr/>
        </p:nvPicPr>
        <p:blipFill>
          <a:blip r:embed="rId4">
            <a:alphaModFix/>
          </a:blip>
          <a:stretch>
            <a:fillRect/>
          </a:stretch>
        </p:blipFill>
        <p:spPr>
          <a:xfrm>
            <a:off x="-6838" y="0"/>
            <a:ext cx="12213222" cy="892011"/>
          </a:xfrm>
          <a:prstGeom prst="rect">
            <a:avLst/>
          </a:prstGeom>
          <a:noFill/>
          <a:ln>
            <a:noFill/>
          </a:ln>
        </p:spPr>
      </p:pic>
    </p:spTree>
    <p:extLst>
      <p:ext uri="{BB962C8B-B14F-4D97-AF65-F5344CB8AC3E}">
        <p14:creationId xmlns:p14="http://schemas.microsoft.com/office/powerpoint/2010/main" val="101049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08;p54">
            <a:extLst>
              <a:ext uri="{FF2B5EF4-FFF2-40B4-BE49-F238E27FC236}">
                <a16:creationId xmlns:a16="http://schemas.microsoft.com/office/drawing/2014/main" id="{7E50168B-A2AC-489B-91FE-8F06ED560180}"/>
              </a:ext>
            </a:extLst>
          </p:cNvPr>
          <p:cNvSpPr txBox="1"/>
          <p:nvPr/>
        </p:nvSpPr>
        <p:spPr>
          <a:xfrm>
            <a:off x="818028" y="883028"/>
            <a:ext cx="8735623" cy="335985"/>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lvl="0"/>
            <a:r>
              <a:rPr lang="fr-FR" sz="2133" b="1">
                <a:solidFill>
                  <a:srgbClr val="238DB3"/>
                </a:solidFill>
                <a:latin typeface="Roboto" panose="02000000000000000000" pitchFamily="2" charset="0"/>
                <a:ea typeface="Roboto" panose="02000000000000000000" pitchFamily="2" charset="0"/>
              </a:rPr>
              <a:t>Et après cette première phase ?</a:t>
            </a:r>
          </a:p>
          <a:p>
            <a:pPr lvl="0"/>
            <a:r>
              <a:rPr lang="fr-FR" sz="1866" b="1" i="1">
                <a:solidFill>
                  <a:schemeClr val="bg1">
                    <a:lumMod val="65000"/>
                  </a:schemeClr>
                </a:solidFill>
                <a:latin typeface="Roboto" panose="02000000000000000000" pitchFamily="2" charset="0"/>
                <a:ea typeface="Roboto" panose="02000000000000000000" pitchFamily="2" charset="0"/>
                <a:cs typeface="Roboto Courant" charset="0"/>
              </a:rPr>
              <a:t>Perspectives</a:t>
            </a:r>
            <a:endParaRPr lang="fr-FR" sz="1333" b="1" i="1">
              <a:solidFill>
                <a:schemeClr val="bg1">
                  <a:lumMod val="65000"/>
                </a:schemeClr>
              </a:solidFill>
              <a:latin typeface="Roboto" panose="02000000000000000000" pitchFamily="2" charset="0"/>
              <a:ea typeface="Roboto" panose="02000000000000000000" pitchFamily="2" charset="0"/>
              <a:cs typeface="Roboto Courant" charset="0"/>
            </a:endParaRPr>
          </a:p>
        </p:txBody>
      </p:sp>
      <p:pic>
        <p:nvPicPr>
          <p:cNvPr id="11" name="Image 10">
            <a:extLst>
              <a:ext uri="{FF2B5EF4-FFF2-40B4-BE49-F238E27FC236}">
                <a16:creationId xmlns:a16="http://schemas.microsoft.com/office/drawing/2014/main" id="{051FFADC-26E1-EF43-9995-36A27CEFC3BC}"/>
              </a:ext>
            </a:extLst>
          </p:cNvPr>
          <p:cNvPicPr>
            <a:picLocks noChangeAspect="1"/>
          </p:cNvPicPr>
          <p:nvPr/>
        </p:nvPicPr>
        <p:blipFill>
          <a:blip r:embed="rId3"/>
          <a:stretch>
            <a:fillRect/>
          </a:stretch>
        </p:blipFill>
        <p:spPr>
          <a:xfrm>
            <a:off x="2261574" y="1434474"/>
            <a:ext cx="1818513" cy="181851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2" name="ZoneTexte 11">
            <a:extLst>
              <a:ext uri="{FF2B5EF4-FFF2-40B4-BE49-F238E27FC236}">
                <a16:creationId xmlns:a16="http://schemas.microsoft.com/office/drawing/2014/main" id="{5416AE1D-DC15-1746-B6CD-CC3BD1790E8D}"/>
              </a:ext>
            </a:extLst>
          </p:cNvPr>
          <p:cNvSpPr txBox="1"/>
          <p:nvPr/>
        </p:nvSpPr>
        <p:spPr>
          <a:xfrm>
            <a:off x="1586899" y="3416530"/>
            <a:ext cx="3167863" cy="584775"/>
          </a:xfrm>
          <a:prstGeom prst="rect">
            <a:avLst/>
          </a:prstGeom>
          <a:noFill/>
        </p:spPr>
        <p:txBody>
          <a:bodyPr wrap="square" rtlCol="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r>
              <a:rPr lang="fr-FR" sz="1600" b="1"/>
              <a:t>Dr Maëva Ferrari </a:t>
            </a:r>
          </a:p>
          <a:p>
            <a:pPr algn="ctr"/>
            <a:r>
              <a:rPr lang="fr-FR" sz="1600" b="1"/>
              <a:t>(MPR – Romainville)</a:t>
            </a:r>
          </a:p>
        </p:txBody>
      </p:sp>
      <p:pic>
        <p:nvPicPr>
          <p:cNvPr id="13" name="Image 12">
            <a:extLst>
              <a:ext uri="{FF2B5EF4-FFF2-40B4-BE49-F238E27FC236}">
                <a16:creationId xmlns:a16="http://schemas.microsoft.com/office/drawing/2014/main" id="{105368C0-9C5A-A34B-B884-8F819916D5C4}"/>
              </a:ext>
            </a:extLst>
          </p:cNvPr>
          <p:cNvPicPr>
            <a:picLocks noChangeAspect="1"/>
          </p:cNvPicPr>
          <p:nvPr/>
        </p:nvPicPr>
        <p:blipFill>
          <a:blip r:embed="rId4"/>
          <a:stretch>
            <a:fillRect/>
          </a:stretch>
        </p:blipFill>
        <p:spPr>
          <a:xfrm>
            <a:off x="8358471" y="1439882"/>
            <a:ext cx="1823921" cy="1823921"/>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4" name="ZoneTexte 13">
            <a:extLst>
              <a:ext uri="{FF2B5EF4-FFF2-40B4-BE49-F238E27FC236}">
                <a16:creationId xmlns:a16="http://schemas.microsoft.com/office/drawing/2014/main" id="{5E900CEC-658D-1748-ABAD-BFA8B4B762A3}"/>
              </a:ext>
            </a:extLst>
          </p:cNvPr>
          <p:cNvSpPr txBox="1"/>
          <p:nvPr/>
        </p:nvSpPr>
        <p:spPr>
          <a:xfrm>
            <a:off x="7686500" y="3369495"/>
            <a:ext cx="3167863" cy="584775"/>
          </a:xfrm>
          <a:prstGeom prst="rect">
            <a:avLst/>
          </a:prstGeom>
          <a:noFill/>
        </p:spPr>
        <p:txBody>
          <a:bodyPr wrap="square" rtlCol="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r>
              <a:rPr lang="fr-FR" sz="1600" b="1"/>
              <a:t>Dr Frédéric de Lucas Vasquez</a:t>
            </a:r>
          </a:p>
          <a:p>
            <a:pPr algn="ctr"/>
            <a:r>
              <a:rPr lang="fr-FR" sz="1600" b="1"/>
              <a:t>(MPR – Menucourt)</a:t>
            </a:r>
          </a:p>
        </p:txBody>
      </p:sp>
      <p:pic>
        <p:nvPicPr>
          <p:cNvPr id="15" name="Image 14">
            <a:extLst>
              <a:ext uri="{FF2B5EF4-FFF2-40B4-BE49-F238E27FC236}">
                <a16:creationId xmlns:a16="http://schemas.microsoft.com/office/drawing/2014/main" id="{C935F7AB-0612-584E-BFA2-A7E062032AD1}"/>
              </a:ext>
            </a:extLst>
          </p:cNvPr>
          <p:cNvPicPr>
            <a:picLocks noChangeAspect="1"/>
          </p:cNvPicPr>
          <p:nvPr/>
        </p:nvPicPr>
        <p:blipFill>
          <a:blip r:embed="rId5"/>
          <a:stretch>
            <a:fillRect/>
          </a:stretch>
        </p:blipFill>
        <p:spPr>
          <a:xfrm>
            <a:off x="5356991" y="1439882"/>
            <a:ext cx="1818513" cy="1818513"/>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16" name="ZoneTexte 15">
            <a:extLst>
              <a:ext uri="{FF2B5EF4-FFF2-40B4-BE49-F238E27FC236}">
                <a16:creationId xmlns:a16="http://schemas.microsoft.com/office/drawing/2014/main" id="{E080A2BE-23C7-A241-B98F-BBAD9194B3B3}"/>
              </a:ext>
            </a:extLst>
          </p:cNvPr>
          <p:cNvSpPr txBox="1"/>
          <p:nvPr/>
        </p:nvSpPr>
        <p:spPr>
          <a:xfrm>
            <a:off x="4682314" y="3369455"/>
            <a:ext cx="3167863" cy="584775"/>
          </a:xfrm>
          <a:prstGeom prst="rect">
            <a:avLst/>
          </a:prstGeom>
          <a:noFill/>
        </p:spPr>
        <p:txBody>
          <a:bodyPr wrap="square" rtlCol="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r>
              <a:rPr lang="fr-FR" sz="1600" b="1"/>
              <a:t>Dr Richard </a:t>
            </a:r>
            <a:r>
              <a:rPr lang="fr-FR" sz="1600" b="1" err="1"/>
              <a:t>Chocron</a:t>
            </a:r>
            <a:endParaRPr lang="fr-FR" sz="1600" b="1"/>
          </a:p>
          <a:p>
            <a:pPr algn="ctr"/>
            <a:r>
              <a:rPr lang="fr-FR" sz="1600" b="1"/>
              <a:t>(Urgentiste - HEGP)</a:t>
            </a:r>
          </a:p>
        </p:txBody>
      </p:sp>
      <p:pic>
        <p:nvPicPr>
          <p:cNvPr id="17" name="Image 16">
            <a:extLst>
              <a:ext uri="{FF2B5EF4-FFF2-40B4-BE49-F238E27FC236}">
                <a16:creationId xmlns:a16="http://schemas.microsoft.com/office/drawing/2014/main" id="{2955FB42-2063-954B-811B-B2B2142DCB07}"/>
              </a:ext>
            </a:extLst>
          </p:cNvPr>
          <p:cNvPicPr>
            <a:picLocks noChangeAspect="1"/>
          </p:cNvPicPr>
          <p:nvPr/>
        </p:nvPicPr>
        <p:blipFill>
          <a:blip r:embed="rId6"/>
          <a:stretch>
            <a:fillRect/>
          </a:stretch>
        </p:blipFill>
        <p:spPr>
          <a:xfrm>
            <a:off x="3851772" y="4116378"/>
            <a:ext cx="1683635" cy="1683635"/>
          </a:xfrm>
          <a:prstGeom prst="rect">
            <a:avLst/>
          </a:prstGeom>
        </p:spPr>
      </p:pic>
      <p:sp>
        <p:nvSpPr>
          <p:cNvPr id="18" name="ZoneTexte 17">
            <a:extLst>
              <a:ext uri="{FF2B5EF4-FFF2-40B4-BE49-F238E27FC236}">
                <a16:creationId xmlns:a16="http://schemas.microsoft.com/office/drawing/2014/main" id="{50878B82-9D10-D544-8556-235C9852206D}"/>
              </a:ext>
            </a:extLst>
          </p:cNvPr>
          <p:cNvSpPr txBox="1"/>
          <p:nvPr/>
        </p:nvSpPr>
        <p:spPr>
          <a:xfrm>
            <a:off x="3109657" y="5859359"/>
            <a:ext cx="3167863" cy="584775"/>
          </a:xfrm>
          <a:prstGeom prst="rect">
            <a:avLst/>
          </a:prstGeom>
          <a:noFill/>
        </p:spPr>
        <p:txBody>
          <a:bodyPr wrap="square" rtlCol="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r>
              <a:rPr lang="fr-FR" sz="1600" b="1" dirty="0"/>
              <a:t>Dr Julien Caliez</a:t>
            </a:r>
          </a:p>
          <a:p>
            <a:pPr algn="ctr"/>
            <a:r>
              <a:rPr lang="fr-FR" sz="1600" b="1" dirty="0"/>
              <a:t>(Pneumologue - Forcilles)</a:t>
            </a:r>
          </a:p>
        </p:txBody>
      </p:sp>
      <p:pic>
        <p:nvPicPr>
          <p:cNvPr id="3" name="Google Shape;288;p52" descr="Une image contenant texte, Police, capture d’écran, ligne&#10;&#10;Description générée automatiquement">
            <a:extLst>
              <a:ext uri="{FF2B5EF4-FFF2-40B4-BE49-F238E27FC236}">
                <a16:creationId xmlns:a16="http://schemas.microsoft.com/office/drawing/2014/main" id="{B40B79A9-1C80-9B53-8992-875D16C8918E}"/>
              </a:ext>
            </a:extLst>
          </p:cNvPr>
          <p:cNvPicPr preferRelativeResize="0"/>
          <p:nvPr/>
        </p:nvPicPr>
        <p:blipFill>
          <a:blip r:embed="rId7">
            <a:alphaModFix/>
          </a:blip>
          <a:stretch>
            <a:fillRect/>
          </a:stretch>
        </p:blipFill>
        <p:spPr>
          <a:xfrm>
            <a:off x="-6838" y="0"/>
            <a:ext cx="12213222" cy="892011"/>
          </a:xfrm>
          <a:prstGeom prst="rect">
            <a:avLst/>
          </a:prstGeom>
          <a:noFill/>
          <a:ln>
            <a:noFill/>
          </a:ln>
        </p:spPr>
      </p:pic>
      <p:sp>
        <p:nvSpPr>
          <p:cNvPr id="19" name="ZoneTexte 18">
            <a:extLst>
              <a:ext uri="{FF2B5EF4-FFF2-40B4-BE49-F238E27FC236}">
                <a16:creationId xmlns:a16="http://schemas.microsoft.com/office/drawing/2014/main" id="{4C024930-D9DF-8F44-9D79-4F9DAEF22826}"/>
              </a:ext>
            </a:extLst>
          </p:cNvPr>
          <p:cNvSpPr txBox="1"/>
          <p:nvPr/>
        </p:nvSpPr>
        <p:spPr>
          <a:xfrm>
            <a:off x="5812642" y="5846939"/>
            <a:ext cx="3167863" cy="584775"/>
          </a:xfrm>
          <a:prstGeom prst="rect">
            <a:avLst/>
          </a:prstGeom>
          <a:noFill/>
        </p:spPr>
        <p:txBody>
          <a:bodyPr wrap="square" rtlCol="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r>
              <a:rPr lang="fr-FR" sz="1600" b="1" dirty="0"/>
              <a:t>Carlos Diaz</a:t>
            </a:r>
          </a:p>
          <a:p>
            <a:pPr algn="ctr"/>
            <a:r>
              <a:rPr lang="fr-FR" sz="1600" b="1" dirty="0"/>
              <a:t>( (Cadre </a:t>
            </a:r>
            <a:r>
              <a:rPr lang="fr-FR" sz="1600" b="1" dirty="0" err="1"/>
              <a:t>rééducaztion</a:t>
            </a:r>
            <a:r>
              <a:rPr lang="fr-FR" sz="1600" b="1" dirty="0"/>
              <a:t> - Forcilles)</a:t>
            </a:r>
          </a:p>
        </p:txBody>
      </p:sp>
      <p:pic>
        <p:nvPicPr>
          <p:cNvPr id="6" name="Image 5">
            <a:extLst>
              <a:ext uri="{FF2B5EF4-FFF2-40B4-BE49-F238E27FC236}">
                <a16:creationId xmlns:a16="http://schemas.microsoft.com/office/drawing/2014/main" id="{5F5FBC49-F591-8540-A4EA-B9F917ED0453}"/>
              </a:ext>
            </a:extLst>
          </p:cNvPr>
          <p:cNvPicPr>
            <a:picLocks noChangeAspect="1"/>
          </p:cNvPicPr>
          <p:nvPr/>
        </p:nvPicPr>
        <p:blipFill>
          <a:blip r:embed="rId8"/>
          <a:stretch>
            <a:fillRect/>
          </a:stretch>
        </p:blipFill>
        <p:spPr>
          <a:xfrm>
            <a:off x="6328910" y="4181456"/>
            <a:ext cx="2135325" cy="1618557"/>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extLst>
      <p:ext uri="{BB962C8B-B14F-4D97-AF65-F5344CB8AC3E}">
        <p14:creationId xmlns:p14="http://schemas.microsoft.com/office/powerpoint/2010/main" val="1660955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6" grpId="0"/>
      <p:bldP spid="18" grpId="0"/>
      <p:bldP spid="19"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9700C23E-2ABA-4A5C-A765-3473BBB42E42}"/>
              </a:ext>
            </a:extLst>
          </p:cNvPr>
          <p:cNvSpPr txBox="1"/>
          <p:nvPr/>
        </p:nvSpPr>
        <p:spPr>
          <a:xfrm rot="19050772">
            <a:off x="8769246" y="3095171"/>
            <a:ext cx="1727925" cy="430821"/>
          </a:xfrm>
          <a:prstGeom prst="rect">
            <a:avLst/>
          </a:prstGeom>
          <a:noFill/>
        </p:spPr>
        <p:txBody>
          <a:bodyPr wrap="square" lIns="60951" tIns="30475" rIns="60951" bIns="30475" rtlCol="0" anchor="t">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400" i="1" dirty="0">
                <a:solidFill>
                  <a:schemeClr val="bg1"/>
                </a:solidFill>
                <a:latin typeface="Roboto Light"/>
                <a:ea typeface="Roboto Light"/>
                <a:cs typeface="Open Sans Light"/>
              </a:rPr>
              <a:t>06/02/2024</a:t>
            </a:r>
            <a:endParaRPr lang="fr-FR" sz="2400" i="1" dirty="0">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p:txBody>
      </p:sp>
      <p:sp>
        <p:nvSpPr>
          <p:cNvPr id="6" name="Rectangle 5">
            <a:extLst>
              <a:ext uri="{FF2B5EF4-FFF2-40B4-BE49-F238E27FC236}">
                <a16:creationId xmlns:a16="http://schemas.microsoft.com/office/drawing/2014/main" id="{DD738081-3A35-40FD-AC23-7AC8EDF6686A}"/>
              </a:ext>
            </a:extLst>
          </p:cNvPr>
          <p:cNvSpPr/>
          <p:nvPr/>
        </p:nvSpPr>
        <p:spPr>
          <a:xfrm>
            <a:off x="2736144" y="981106"/>
            <a:ext cx="6719710" cy="2759666"/>
          </a:xfrm>
          <a:prstGeom prst="rect">
            <a:avLst/>
          </a:prstGeom>
        </p:spPr>
        <p:txBody>
          <a:bodyPr wrap="square">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r>
              <a:rPr lang="fr-FR" sz="4000" b="1">
                <a:solidFill>
                  <a:schemeClr val="bg1"/>
                </a:solidFill>
                <a:latin typeface="Roboto Light" panose="02000000000000000000" pitchFamily="2" charset="0"/>
                <a:ea typeface="Roboto Light" panose="02000000000000000000" pitchFamily="2" charset="0"/>
                <a:cs typeface="Open Sans Light" panose="020B0306030504020204" pitchFamily="34" charset="0"/>
              </a:rPr>
              <a:t>Conceptualisation de la pratique avancée en kinésithérapie </a:t>
            </a:r>
            <a:br>
              <a:rPr lang="fr-FR" sz="4000" b="1">
                <a:solidFill>
                  <a:schemeClr val="bg1"/>
                </a:solidFill>
                <a:latin typeface="Roboto Light" panose="02000000000000000000" pitchFamily="2" charset="0"/>
                <a:ea typeface="Roboto Light" panose="02000000000000000000" pitchFamily="2" charset="0"/>
                <a:cs typeface="Open Sans Light" panose="020B0306030504020204" pitchFamily="34" charset="0"/>
              </a:rPr>
            </a:br>
            <a:endParaRPr lang="fr-FR" sz="2933" b="1" i="1">
              <a:solidFill>
                <a:schemeClr val="bg1"/>
              </a:solidFill>
              <a:latin typeface="Roboto Light" panose="02000000000000000000" pitchFamily="2" charset="0"/>
              <a:ea typeface="Roboto Light" panose="02000000000000000000" pitchFamily="2" charset="0"/>
              <a:cs typeface="Open Sans Light" panose="020B0306030504020204" pitchFamily="34" charset="0"/>
            </a:endParaRPr>
          </a:p>
          <a:p>
            <a:pPr algn="ctr"/>
            <a:r>
              <a:rPr lang="fr-FR" sz="2400" b="1" i="1">
                <a:solidFill>
                  <a:schemeClr val="bg1"/>
                </a:solidFill>
                <a:latin typeface="Roboto Light" panose="02000000000000000000" pitchFamily="2" charset="0"/>
                <a:ea typeface="Roboto Bold" panose="02000000000000000000" pitchFamily="2" charset="0"/>
                <a:cs typeface="Open Sans Light" panose="020B0306030504020204" pitchFamily="34" charset="0"/>
              </a:rPr>
              <a:t>Perspectives pour 2024</a:t>
            </a:r>
            <a:endParaRPr lang="fr-FR" sz="2400" b="1" i="1">
              <a:solidFill>
                <a:schemeClr val="bg1"/>
              </a:solidFill>
              <a:latin typeface="Roboto Bold" panose="02000000000000000000" pitchFamily="2" charset="0"/>
              <a:ea typeface="Roboto Bold" panose="02000000000000000000" pitchFamily="2" charset="0"/>
              <a:cs typeface="Open Sans Light" panose="020B0306030504020204" pitchFamily="34" charset="0"/>
            </a:endParaRPr>
          </a:p>
        </p:txBody>
      </p:sp>
      <p:sp>
        <p:nvSpPr>
          <p:cNvPr id="7" name="ZoneTexte 6">
            <a:extLst>
              <a:ext uri="{FF2B5EF4-FFF2-40B4-BE49-F238E27FC236}">
                <a16:creationId xmlns:a16="http://schemas.microsoft.com/office/drawing/2014/main" id="{D1FCA126-36AB-A74C-80EF-C4D78D331427}"/>
              </a:ext>
            </a:extLst>
          </p:cNvPr>
          <p:cNvSpPr txBox="1"/>
          <p:nvPr/>
        </p:nvSpPr>
        <p:spPr>
          <a:xfrm>
            <a:off x="7021642" y="5567315"/>
            <a:ext cx="3350984" cy="830997"/>
          </a:xfrm>
          <a:prstGeom prst="rect">
            <a:avLst/>
          </a:prstGeom>
          <a:noFill/>
        </p:spPr>
        <p:txBody>
          <a:bodyPr wrap="square" rtlCol="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r>
              <a:rPr lang="fr-FR" sz="1600" b="1">
                <a:solidFill>
                  <a:srgbClr val="000000"/>
                </a:solidFill>
                <a:latin typeface="Roboto" panose="02000000000000000000" pitchFamily="2" charset="0"/>
                <a:ea typeface="Roboto" panose="02000000000000000000" pitchFamily="2" charset="0"/>
                <a:cs typeface="Open Sans Light" panose="020B0306030504020204" pitchFamily="34" charset="0"/>
              </a:rPr>
              <a:t>Yvan Tourjansky</a:t>
            </a:r>
          </a:p>
          <a:p>
            <a:pPr algn="ctr"/>
            <a:r>
              <a:rPr lang="fr-FR" sz="1600">
                <a:solidFill>
                  <a:srgbClr val="000000"/>
                </a:solidFill>
                <a:latin typeface="Roboto Light" panose="02000000000000000000" pitchFamily="2" charset="0"/>
                <a:ea typeface="Roboto Light" panose="02000000000000000000" pitchFamily="2" charset="0"/>
                <a:cs typeface="Open Sans Light" panose="020B0306030504020204" pitchFamily="34" charset="0"/>
              </a:rPr>
              <a:t>Président</a:t>
            </a:r>
          </a:p>
          <a:p>
            <a:pPr algn="ctr"/>
            <a:r>
              <a:rPr lang="fr-FR" sz="1600">
                <a:solidFill>
                  <a:srgbClr val="000000"/>
                </a:solidFill>
                <a:latin typeface="Roboto Light" panose="02000000000000000000" pitchFamily="2" charset="0"/>
                <a:ea typeface="Roboto Light" panose="02000000000000000000" pitchFamily="2" charset="0"/>
                <a:cs typeface="Open Sans Light" panose="020B0306030504020204" pitchFamily="34" charset="0"/>
              </a:rPr>
              <a:t>URPS Kiné Ile-de-France</a:t>
            </a:r>
          </a:p>
        </p:txBody>
      </p:sp>
      <p:pic>
        <p:nvPicPr>
          <p:cNvPr id="10" name="Image 9">
            <a:extLst>
              <a:ext uri="{FF2B5EF4-FFF2-40B4-BE49-F238E27FC236}">
                <a16:creationId xmlns:a16="http://schemas.microsoft.com/office/drawing/2014/main" id="{EB0A5923-349C-7F48-934F-24DB3AAAEA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5688" y="4033156"/>
            <a:ext cx="2440622" cy="2399896"/>
          </a:xfrm>
          <a:prstGeom prst="ellipse">
            <a:avLst/>
          </a:prstGeom>
          <a:ln w="139700">
            <a:solidFill>
              <a:schemeClr val="bg1"/>
            </a:solidFill>
          </a:ln>
        </p:spPr>
      </p:pic>
      <p:pic>
        <p:nvPicPr>
          <p:cNvPr id="4" name="Google Shape;288;p52" descr="Une image contenant texte, Police, capture d’écran, ligne&#10;&#10;Description générée automatiquement">
            <a:extLst>
              <a:ext uri="{FF2B5EF4-FFF2-40B4-BE49-F238E27FC236}">
                <a16:creationId xmlns:a16="http://schemas.microsoft.com/office/drawing/2014/main" id="{41E3B19D-948A-23AB-B545-A230B4F86CE0}"/>
              </a:ext>
            </a:extLst>
          </p:cNvPr>
          <p:cNvPicPr preferRelativeResize="0"/>
          <p:nvPr/>
        </p:nvPicPr>
        <p:blipFill>
          <a:blip r:embed="rId5">
            <a:alphaModFix/>
          </a:blip>
          <a:stretch>
            <a:fillRect/>
          </a:stretch>
        </p:blipFill>
        <p:spPr>
          <a:xfrm>
            <a:off x="-6838" y="0"/>
            <a:ext cx="12213222" cy="892011"/>
          </a:xfrm>
          <a:prstGeom prst="rect">
            <a:avLst/>
          </a:prstGeom>
          <a:noFill/>
          <a:ln>
            <a:noFill/>
          </a:ln>
        </p:spPr>
      </p:pic>
    </p:spTree>
    <p:extLst>
      <p:ext uri="{BB962C8B-B14F-4D97-AF65-F5344CB8AC3E}">
        <p14:creationId xmlns:p14="http://schemas.microsoft.com/office/powerpoint/2010/main" val="15385928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08;p54">
            <a:extLst>
              <a:ext uri="{FF2B5EF4-FFF2-40B4-BE49-F238E27FC236}">
                <a16:creationId xmlns:a16="http://schemas.microsoft.com/office/drawing/2014/main" id="{7E50168B-A2AC-489B-91FE-8F06ED560180}"/>
              </a:ext>
            </a:extLst>
          </p:cNvPr>
          <p:cNvSpPr txBox="1"/>
          <p:nvPr/>
        </p:nvSpPr>
        <p:spPr>
          <a:xfrm>
            <a:off x="1165077" y="883815"/>
            <a:ext cx="9796674" cy="370978"/>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lvl="0"/>
            <a:r>
              <a:rPr lang="fr-FR" sz="2133" b="1">
                <a:solidFill>
                  <a:srgbClr val="238DB3"/>
                </a:solidFill>
                <a:latin typeface="Roboto" panose="02000000000000000000" pitchFamily="2" charset="0"/>
                <a:ea typeface="Roboto" panose="02000000000000000000" pitchFamily="2" charset="0"/>
              </a:rPr>
              <a:t>Conceptualisation et initiation de la pratique avancée en kinésithérapie en </a:t>
            </a:r>
            <a:r>
              <a:rPr lang="fr-FR" sz="2133" b="1" err="1">
                <a:solidFill>
                  <a:srgbClr val="238DB3"/>
                </a:solidFill>
                <a:latin typeface="Roboto" panose="02000000000000000000" pitchFamily="2" charset="0"/>
                <a:ea typeface="Roboto" panose="02000000000000000000" pitchFamily="2" charset="0"/>
              </a:rPr>
              <a:t>IdF</a:t>
            </a:r>
            <a:endParaRPr lang="fr-FR" sz="2133" b="1">
              <a:solidFill>
                <a:srgbClr val="238DB3"/>
              </a:solidFill>
              <a:latin typeface="Roboto" panose="02000000000000000000" pitchFamily="2" charset="0"/>
              <a:ea typeface="Roboto" panose="02000000000000000000" pitchFamily="2" charset="0"/>
            </a:endParaRPr>
          </a:p>
          <a:p>
            <a:pPr lvl="0"/>
            <a:r>
              <a:rPr lang="fr-FR" sz="1866" b="1" i="1">
                <a:solidFill>
                  <a:schemeClr val="bg1">
                    <a:lumMod val="65000"/>
                  </a:schemeClr>
                </a:solidFill>
                <a:latin typeface="Roboto" panose="02000000000000000000" pitchFamily="2" charset="0"/>
                <a:ea typeface="Roboto" panose="02000000000000000000" pitchFamily="2" charset="0"/>
                <a:cs typeface="Roboto Courant" charset="0"/>
              </a:rPr>
              <a:t>Feuille de route pour 2024</a:t>
            </a:r>
            <a:endParaRPr lang="fr-FR" sz="1333" b="1" i="1">
              <a:solidFill>
                <a:schemeClr val="bg1">
                  <a:lumMod val="65000"/>
                </a:schemeClr>
              </a:solidFill>
              <a:latin typeface="Roboto" panose="02000000000000000000" pitchFamily="2" charset="0"/>
              <a:ea typeface="Roboto" panose="02000000000000000000" pitchFamily="2" charset="0"/>
              <a:cs typeface="Roboto Courant" charset="0"/>
            </a:endParaRPr>
          </a:p>
        </p:txBody>
      </p:sp>
      <p:sp>
        <p:nvSpPr>
          <p:cNvPr id="6" name="Google Shape;40;p2">
            <a:extLst>
              <a:ext uri="{FF2B5EF4-FFF2-40B4-BE49-F238E27FC236}">
                <a16:creationId xmlns:a16="http://schemas.microsoft.com/office/drawing/2014/main" id="{BE673EA6-AEA4-3446-9823-3ECC305A7FA0}"/>
              </a:ext>
            </a:extLst>
          </p:cNvPr>
          <p:cNvSpPr txBox="1"/>
          <p:nvPr/>
        </p:nvSpPr>
        <p:spPr>
          <a:xfrm>
            <a:off x="2267658" y="1748355"/>
            <a:ext cx="8399637" cy="486558"/>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lvl="0"/>
            <a:r>
              <a:rPr lang="fr-FR" sz="1866" b="1">
                <a:solidFill>
                  <a:srgbClr val="238DB3"/>
                </a:solidFill>
                <a:latin typeface="Roboto" panose="02000000000000000000" pitchFamily="2" charset="0"/>
                <a:ea typeface="Roboto" panose="02000000000000000000" pitchFamily="2" charset="0"/>
                <a:cs typeface="Roboto Courant" charset="0"/>
              </a:rPr>
              <a:t>Nouvelle convention de subventionnement</a:t>
            </a:r>
            <a:endParaRPr lang="fr-FR" sz="1866">
              <a:solidFill>
                <a:schemeClr val="tx1">
                  <a:lumMod val="85000"/>
                  <a:lumOff val="15000"/>
                </a:schemeClr>
              </a:solidFill>
              <a:latin typeface="Roboto" panose="02000000000000000000" pitchFamily="2" charset="0"/>
              <a:ea typeface="Roboto" panose="02000000000000000000" pitchFamily="2" charset="0"/>
              <a:cs typeface="Roboto Courant" charset="0"/>
            </a:endParaRPr>
          </a:p>
        </p:txBody>
      </p:sp>
      <p:pic>
        <p:nvPicPr>
          <p:cNvPr id="2" name="Image 1">
            <a:extLst>
              <a:ext uri="{FF2B5EF4-FFF2-40B4-BE49-F238E27FC236}">
                <a16:creationId xmlns:a16="http://schemas.microsoft.com/office/drawing/2014/main" id="{B7ABD16A-DFA6-8B42-BF60-D8CFC2320466}"/>
              </a:ext>
            </a:extLst>
          </p:cNvPr>
          <p:cNvPicPr>
            <a:picLocks noChangeAspect="1"/>
          </p:cNvPicPr>
          <p:nvPr/>
        </p:nvPicPr>
        <p:blipFill>
          <a:blip r:embed="rId2"/>
          <a:stretch>
            <a:fillRect/>
          </a:stretch>
        </p:blipFill>
        <p:spPr>
          <a:xfrm>
            <a:off x="1663367" y="1693129"/>
            <a:ext cx="541783" cy="541783"/>
          </a:xfrm>
          <a:prstGeom prst="rect">
            <a:avLst/>
          </a:prstGeom>
        </p:spPr>
      </p:pic>
      <p:pic>
        <p:nvPicPr>
          <p:cNvPr id="7" name="Image 6">
            <a:extLst>
              <a:ext uri="{FF2B5EF4-FFF2-40B4-BE49-F238E27FC236}">
                <a16:creationId xmlns:a16="http://schemas.microsoft.com/office/drawing/2014/main" id="{099D5582-31EC-544A-B5A6-50E81360A6CF}"/>
              </a:ext>
            </a:extLst>
          </p:cNvPr>
          <p:cNvPicPr>
            <a:picLocks noChangeAspect="1"/>
          </p:cNvPicPr>
          <p:nvPr/>
        </p:nvPicPr>
        <p:blipFill rotWithShape="1">
          <a:blip r:embed="rId3"/>
          <a:srcRect l="170" t="9561" r="-474" b="-1160"/>
          <a:stretch/>
        </p:blipFill>
        <p:spPr>
          <a:xfrm>
            <a:off x="7346658" y="1270033"/>
            <a:ext cx="1600939" cy="1462002"/>
          </a:xfrm>
          <a:prstGeom prst="rect">
            <a:avLst/>
          </a:prstGeom>
        </p:spPr>
      </p:pic>
      <p:pic>
        <p:nvPicPr>
          <p:cNvPr id="8" name="Image 7">
            <a:extLst>
              <a:ext uri="{FF2B5EF4-FFF2-40B4-BE49-F238E27FC236}">
                <a16:creationId xmlns:a16="http://schemas.microsoft.com/office/drawing/2014/main" id="{CB44E965-62DD-6542-92A5-AB62035883FC}"/>
              </a:ext>
            </a:extLst>
          </p:cNvPr>
          <p:cNvPicPr>
            <a:picLocks noChangeAspect="1"/>
          </p:cNvPicPr>
          <p:nvPr/>
        </p:nvPicPr>
        <p:blipFill>
          <a:blip r:embed="rId4"/>
          <a:stretch>
            <a:fillRect/>
          </a:stretch>
        </p:blipFill>
        <p:spPr>
          <a:xfrm>
            <a:off x="9061885" y="1556099"/>
            <a:ext cx="1252873" cy="719556"/>
          </a:xfrm>
          <a:prstGeom prst="rect">
            <a:avLst/>
          </a:prstGeom>
        </p:spPr>
      </p:pic>
      <p:sp>
        <p:nvSpPr>
          <p:cNvPr id="11" name="Google Shape;40;p2">
            <a:extLst>
              <a:ext uri="{FF2B5EF4-FFF2-40B4-BE49-F238E27FC236}">
                <a16:creationId xmlns:a16="http://schemas.microsoft.com/office/drawing/2014/main" id="{92AA49D3-7762-2349-8B27-EEDAFF390EE4}"/>
              </a:ext>
            </a:extLst>
          </p:cNvPr>
          <p:cNvSpPr txBox="1"/>
          <p:nvPr/>
        </p:nvSpPr>
        <p:spPr>
          <a:xfrm>
            <a:off x="2147091" y="3388724"/>
            <a:ext cx="3362872" cy="486558"/>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lvl="0" algn="ctr"/>
            <a:r>
              <a:rPr lang="fr-FR" sz="1600" b="1">
                <a:solidFill>
                  <a:srgbClr val="238DB3"/>
                </a:solidFill>
                <a:latin typeface="Roboto" panose="02000000000000000000" pitchFamily="2" charset="0"/>
                <a:ea typeface="Roboto" panose="02000000000000000000" pitchFamily="2" charset="0"/>
                <a:cs typeface="Roboto Courant" charset="0"/>
              </a:rPr>
              <a:t>Promouvoir et accompagner la mise en place de protocoles de coopération </a:t>
            </a:r>
            <a:br>
              <a:rPr lang="fr-FR" sz="1600" b="1">
                <a:solidFill>
                  <a:srgbClr val="238DB3"/>
                </a:solidFill>
                <a:latin typeface="Roboto" panose="02000000000000000000" pitchFamily="2" charset="0"/>
                <a:ea typeface="Roboto" panose="02000000000000000000" pitchFamily="2" charset="0"/>
                <a:cs typeface="Roboto Courant" charset="0"/>
              </a:rPr>
            </a:br>
            <a:r>
              <a:rPr lang="fr-FR" sz="1333" b="1" i="1">
                <a:solidFill>
                  <a:srgbClr val="238DB3"/>
                </a:solidFill>
                <a:latin typeface="Roboto" panose="02000000000000000000" pitchFamily="2" charset="0"/>
                <a:ea typeface="Roboto" panose="02000000000000000000" pitchFamily="2" charset="0"/>
                <a:cs typeface="Roboto Courant" charset="0"/>
              </a:rPr>
              <a:t>(avant un meilleur cadre règlementaire pour l’expérimentation)</a:t>
            </a:r>
            <a:endParaRPr lang="fr-FR" sz="1600" i="1">
              <a:solidFill>
                <a:schemeClr val="tx1">
                  <a:lumMod val="85000"/>
                  <a:lumOff val="15000"/>
                </a:schemeClr>
              </a:solidFill>
              <a:latin typeface="Roboto" panose="02000000000000000000" pitchFamily="2" charset="0"/>
              <a:ea typeface="Roboto" panose="02000000000000000000" pitchFamily="2" charset="0"/>
              <a:cs typeface="Roboto Courant" charset="0"/>
            </a:endParaRPr>
          </a:p>
        </p:txBody>
      </p:sp>
      <p:sp>
        <p:nvSpPr>
          <p:cNvPr id="12" name="Google Shape;40;p2">
            <a:extLst>
              <a:ext uri="{FF2B5EF4-FFF2-40B4-BE49-F238E27FC236}">
                <a16:creationId xmlns:a16="http://schemas.microsoft.com/office/drawing/2014/main" id="{F6F181FB-A1A1-6049-A638-BB35DEE0C6C9}"/>
              </a:ext>
            </a:extLst>
          </p:cNvPr>
          <p:cNvSpPr txBox="1"/>
          <p:nvPr/>
        </p:nvSpPr>
        <p:spPr>
          <a:xfrm>
            <a:off x="6013010" y="3379266"/>
            <a:ext cx="4127822" cy="486558"/>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lvl="0" algn="ctr"/>
            <a:r>
              <a:rPr lang="fr-FR" sz="1600" b="1">
                <a:solidFill>
                  <a:srgbClr val="238DB3"/>
                </a:solidFill>
                <a:latin typeface="Roboto" panose="02000000000000000000" pitchFamily="2" charset="0"/>
                <a:ea typeface="Roboto" panose="02000000000000000000" pitchFamily="2" charset="0"/>
                <a:cs typeface="Roboto Courant" charset="0"/>
              </a:rPr>
              <a:t>Poursuivre la conceptualisation de la pratique avancée en kinésithérapie : </a:t>
            </a:r>
            <a:r>
              <a:rPr lang="fr-FR" sz="1600" b="1" i="1">
                <a:solidFill>
                  <a:srgbClr val="238DB3"/>
                </a:solidFill>
                <a:latin typeface="Roboto" panose="02000000000000000000" pitchFamily="2" charset="0"/>
                <a:ea typeface="Roboto" panose="02000000000000000000" pitchFamily="2" charset="0"/>
                <a:cs typeface="Roboto Courant" charset="0"/>
              </a:rPr>
              <a:t>généralisation des retours ou spécificités locales ?</a:t>
            </a:r>
            <a:endParaRPr lang="fr-FR" sz="1600" i="1">
              <a:solidFill>
                <a:schemeClr val="tx1">
                  <a:lumMod val="85000"/>
                  <a:lumOff val="15000"/>
                </a:schemeClr>
              </a:solidFill>
              <a:latin typeface="Roboto" panose="02000000000000000000" pitchFamily="2" charset="0"/>
              <a:ea typeface="Roboto" panose="02000000000000000000" pitchFamily="2" charset="0"/>
              <a:cs typeface="Roboto Courant" charset="0"/>
            </a:endParaRPr>
          </a:p>
        </p:txBody>
      </p:sp>
      <p:sp>
        <p:nvSpPr>
          <p:cNvPr id="14" name="Google Shape;40;p2">
            <a:extLst>
              <a:ext uri="{FF2B5EF4-FFF2-40B4-BE49-F238E27FC236}">
                <a16:creationId xmlns:a16="http://schemas.microsoft.com/office/drawing/2014/main" id="{BC614029-4FAC-7840-B42A-3AD74EEE9CF9}"/>
              </a:ext>
            </a:extLst>
          </p:cNvPr>
          <p:cNvSpPr txBox="1"/>
          <p:nvPr/>
        </p:nvSpPr>
        <p:spPr>
          <a:xfrm>
            <a:off x="4333083" y="5557714"/>
            <a:ext cx="3820332" cy="486558"/>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lvl="0" algn="ctr"/>
            <a:r>
              <a:rPr lang="fr-FR" sz="1600" b="1">
                <a:solidFill>
                  <a:srgbClr val="238DB3"/>
                </a:solidFill>
                <a:latin typeface="Roboto" panose="02000000000000000000" pitchFamily="2" charset="0"/>
                <a:ea typeface="Roboto" panose="02000000000000000000" pitchFamily="2" charset="0"/>
                <a:cs typeface="Roboto Courant" charset="0"/>
              </a:rPr>
              <a:t>Elaborer un diagnostic territorial de l’implantation et des impacts de ces nouveaux modes d’exercice</a:t>
            </a:r>
            <a:endParaRPr lang="fr-FR" sz="1600">
              <a:solidFill>
                <a:schemeClr val="tx1">
                  <a:lumMod val="85000"/>
                  <a:lumOff val="15000"/>
                </a:schemeClr>
              </a:solidFill>
              <a:latin typeface="Roboto" panose="02000000000000000000" pitchFamily="2" charset="0"/>
              <a:ea typeface="Roboto" panose="02000000000000000000" pitchFamily="2" charset="0"/>
              <a:cs typeface="Roboto Courant" charset="0"/>
            </a:endParaRPr>
          </a:p>
        </p:txBody>
      </p:sp>
      <p:pic>
        <p:nvPicPr>
          <p:cNvPr id="13" name="Image 12">
            <a:extLst>
              <a:ext uri="{FF2B5EF4-FFF2-40B4-BE49-F238E27FC236}">
                <a16:creationId xmlns:a16="http://schemas.microsoft.com/office/drawing/2014/main" id="{2886EAC5-D342-AB47-B1CA-30161A083F0C}"/>
              </a:ext>
            </a:extLst>
          </p:cNvPr>
          <p:cNvPicPr>
            <a:picLocks noChangeAspect="1"/>
          </p:cNvPicPr>
          <p:nvPr/>
        </p:nvPicPr>
        <p:blipFill>
          <a:blip r:embed="rId5"/>
          <a:stretch>
            <a:fillRect/>
          </a:stretch>
        </p:blipFill>
        <p:spPr>
          <a:xfrm>
            <a:off x="3337854" y="2243352"/>
            <a:ext cx="995229" cy="995229"/>
          </a:xfrm>
          <a:prstGeom prst="rect">
            <a:avLst/>
          </a:prstGeom>
        </p:spPr>
      </p:pic>
      <p:pic>
        <p:nvPicPr>
          <p:cNvPr id="17" name="Image 16">
            <a:extLst>
              <a:ext uri="{FF2B5EF4-FFF2-40B4-BE49-F238E27FC236}">
                <a16:creationId xmlns:a16="http://schemas.microsoft.com/office/drawing/2014/main" id="{ED6BE39D-0FE3-2D4A-A7C9-43E0A23734D1}"/>
              </a:ext>
            </a:extLst>
          </p:cNvPr>
          <p:cNvPicPr>
            <a:picLocks noChangeAspect="1"/>
          </p:cNvPicPr>
          <p:nvPr/>
        </p:nvPicPr>
        <p:blipFill>
          <a:blip r:embed="rId6"/>
          <a:stretch>
            <a:fillRect/>
          </a:stretch>
        </p:blipFill>
        <p:spPr>
          <a:xfrm>
            <a:off x="6863288" y="2292554"/>
            <a:ext cx="973644" cy="973644"/>
          </a:xfrm>
          <a:prstGeom prst="rect">
            <a:avLst/>
          </a:prstGeom>
        </p:spPr>
      </p:pic>
      <p:pic>
        <p:nvPicPr>
          <p:cNvPr id="19" name="Image 18">
            <a:extLst>
              <a:ext uri="{FF2B5EF4-FFF2-40B4-BE49-F238E27FC236}">
                <a16:creationId xmlns:a16="http://schemas.microsoft.com/office/drawing/2014/main" id="{8680ECD1-6ED5-5F46-BD76-72D781AD17C4}"/>
              </a:ext>
            </a:extLst>
          </p:cNvPr>
          <p:cNvPicPr>
            <a:picLocks noChangeAspect="1"/>
          </p:cNvPicPr>
          <p:nvPr/>
        </p:nvPicPr>
        <p:blipFill>
          <a:blip r:embed="rId7"/>
          <a:stretch>
            <a:fillRect/>
          </a:stretch>
        </p:blipFill>
        <p:spPr>
          <a:xfrm>
            <a:off x="8153415" y="2291351"/>
            <a:ext cx="974846" cy="974846"/>
          </a:xfrm>
          <a:prstGeom prst="rect">
            <a:avLst/>
          </a:prstGeom>
        </p:spPr>
      </p:pic>
      <p:pic>
        <p:nvPicPr>
          <p:cNvPr id="20" name="Image 19">
            <a:extLst>
              <a:ext uri="{FF2B5EF4-FFF2-40B4-BE49-F238E27FC236}">
                <a16:creationId xmlns:a16="http://schemas.microsoft.com/office/drawing/2014/main" id="{B91C4D22-B031-0249-BC9F-F06E098CDE98}"/>
              </a:ext>
            </a:extLst>
          </p:cNvPr>
          <p:cNvPicPr>
            <a:picLocks noChangeAspect="1"/>
          </p:cNvPicPr>
          <p:nvPr/>
        </p:nvPicPr>
        <p:blipFill>
          <a:blip r:embed="rId8"/>
          <a:stretch>
            <a:fillRect/>
          </a:stretch>
        </p:blipFill>
        <p:spPr>
          <a:xfrm>
            <a:off x="5101050" y="4511511"/>
            <a:ext cx="1046203" cy="1046203"/>
          </a:xfrm>
          <a:prstGeom prst="rect">
            <a:avLst/>
          </a:prstGeom>
        </p:spPr>
      </p:pic>
      <p:pic>
        <p:nvPicPr>
          <p:cNvPr id="21" name="Image 20">
            <a:extLst>
              <a:ext uri="{FF2B5EF4-FFF2-40B4-BE49-F238E27FC236}">
                <a16:creationId xmlns:a16="http://schemas.microsoft.com/office/drawing/2014/main" id="{C8992D9D-B395-6D4F-824F-E2FA4E284EB7}"/>
              </a:ext>
            </a:extLst>
          </p:cNvPr>
          <p:cNvPicPr>
            <a:picLocks noChangeAspect="1"/>
          </p:cNvPicPr>
          <p:nvPr/>
        </p:nvPicPr>
        <p:blipFill>
          <a:blip r:embed="rId9"/>
          <a:stretch>
            <a:fillRect/>
          </a:stretch>
        </p:blipFill>
        <p:spPr>
          <a:xfrm>
            <a:off x="6248808" y="4570417"/>
            <a:ext cx="885371" cy="885371"/>
          </a:xfrm>
          <a:prstGeom prst="rect">
            <a:avLst/>
          </a:prstGeom>
        </p:spPr>
      </p:pic>
      <p:pic>
        <p:nvPicPr>
          <p:cNvPr id="4" name="Google Shape;288;p52" descr="Une image contenant texte, Police, capture d’écran, ligne&#10;&#10;Description générée automatiquement">
            <a:extLst>
              <a:ext uri="{FF2B5EF4-FFF2-40B4-BE49-F238E27FC236}">
                <a16:creationId xmlns:a16="http://schemas.microsoft.com/office/drawing/2014/main" id="{B2FF61FE-4FF8-6622-6A9C-4705C72C18B8}"/>
              </a:ext>
            </a:extLst>
          </p:cNvPr>
          <p:cNvPicPr preferRelativeResize="0"/>
          <p:nvPr/>
        </p:nvPicPr>
        <p:blipFill>
          <a:blip r:embed="rId10">
            <a:alphaModFix/>
          </a:blip>
          <a:stretch>
            <a:fillRect/>
          </a:stretch>
        </p:blipFill>
        <p:spPr>
          <a:xfrm>
            <a:off x="706" y="0"/>
            <a:ext cx="12193931" cy="884083"/>
          </a:xfrm>
          <a:prstGeom prst="rect">
            <a:avLst/>
          </a:prstGeom>
          <a:noFill/>
          <a:ln>
            <a:noFill/>
          </a:ln>
        </p:spPr>
      </p:pic>
      <p:pic>
        <p:nvPicPr>
          <p:cNvPr id="9" name="Google Shape;288;p52" descr="Une image contenant texte, Police, capture d’écran, ligne&#10;&#10;Description générée automatiquement">
            <a:extLst>
              <a:ext uri="{FF2B5EF4-FFF2-40B4-BE49-F238E27FC236}">
                <a16:creationId xmlns:a16="http://schemas.microsoft.com/office/drawing/2014/main" id="{129433E1-6A0A-088F-67FD-D8C0B4974753}"/>
              </a:ext>
            </a:extLst>
          </p:cNvPr>
          <p:cNvPicPr preferRelativeResize="0"/>
          <p:nvPr/>
        </p:nvPicPr>
        <p:blipFill>
          <a:blip r:embed="rId10">
            <a:alphaModFix/>
          </a:blip>
          <a:stretch>
            <a:fillRect/>
          </a:stretch>
        </p:blipFill>
        <p:spPr>
          <a:xfrm>
            <a:off x="-6838" y="0"/>
            <a:ext cx="12213222" cy="892011"/>
          </a:xfrm>
          <a:prstGeom prst="rect">
            <a:avLst/>
          </a:prstGeom>
          <a:noFill/>
          <a:ln>
            <a:noFill/>
          </a:ln>
        </p:spPr>
      </p:pic>
    </p:spTree>
    <p:extLst>
      <p:ext uri="{BB962C8B-B14F-4D97-AF65-F5344CB8AC3E}">
        <p14:creationId xmlns:p14="http://schemas.microsoft.com/office/powerpoint/2010/main" val="1274800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à coins arrondis 32">
            <a:extLst>
              <a:ext uri="{FF2B5EF4-FFF2-40B4-BE49-F238E27FC236}">
                <a16:creationId xmlns:a16="http://schemas.microsoft.com/office/drawing/2014/main" id="{E3038069-E1C8-AD4C-81BA-424C18DFF5DA}"/>
              </a:ext>
            </a:extLst>
          </p:cNvPr>
          <p:cNvSpPr/>
          <p:nvPr/>
        </p:nvSpPr>
        <p:spPr>
          <a:xfrm>
            <a:off x="5609371" y="2001206"/>
            <a:ext cx="4758445" cy="4409831"/>
          </a:xfrm>
          <a:prstGeom prst="roundRect">
            <a:avLst/>
          </a:prstGeom>
          <a:solidFill>
            <a:schemeClr val="lt1">
              <a:alpha val="0"/>
            </a:schemeClr>
          </a:solidFill>
          <a:ln w="28575">
            <a:solidFill>
              <a:srgbClr val="33728F"/>
            </a:solidFill>
          </a:ln>
        </p:spPr>
        <p:style>
          <a:lnRef idx="2">
            <a:schemeClr val="accent2"/>
          </a:lnRef>
          <a:fillRef idx="1">
            <a:schemeClr val="lt1"/>
          </a:fillRef>
          <a:effectRef idx="0">
            <a:schemeClr val="accent2"/>
          </a:effectRef>
          <a:fontRef idx="minor">
            <a:schemeClr val="dk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6" name="Rectangle à coins arrondis 5">
            <a:extLst>
              <a:ext uri="{FF2B5EF4-FFF2-40B4-BE49-F238E27FC236}">
                <a16:creationId xmlns:a16="http://schemas.microsoft.com/office/drawing/2014/main" id="{BC205426-F3F4-9041-A1E0-154399E11E87}"/>
              </a:ext>
            </a:extLst>
          </p:cNvPr>
          <p:cNvSpPr/>
          <p:nvPr/>
        </p:nvSpPr>
        <p:spPr>
          <a:xfrm>
            <a:off x="1850947" y="2001206"/>
            <a:ext cx="3525084" cy="4409831"/>
          </a:xfrm>
          <a:prstGeom prst="roundRect">
            <a:avLst/>
          </a:prstGeom>
          <a:solidFill>
            <a:schemeClr val="lt1">
              <a:alpha val="0"/>
            </a:schemeClr>
          </a:solidFill>
          <a:ln w="28575"/>
        </p:spPr>
        <p:style>
          <a:lnRef idx="2">
            <a:schemeClr val="accent2"/>
          </a:lnRef>
          <a:fillRef idx="1">
            <a:schemeClr val="lt1"/>
          </a:fillRef>
          <a:effectRef idx="0">
            <a:schemeClr val="accent2"/>
          </a:effectRef>
          <a:fontRef idx="minor">
            <a:schemeClr val="dk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pic>
        <p:nvPicPr>
          <p:cNvPr id="10" name="Google Shape;307;p54">
            <a:extLst>
              <a:ext uri="{FF2B5EF4-FFF2-40B4-BE49-F238E27FC236}">
                <a16:creationId xmlns:a16="http://schemas.microsoft.com/office/drawing/2014/main" id="{EE53C825-A36D-42B0-8A8B-0DEBB3E0C744}"/>
              </a:ext>
            </a:extLst>
          </p:cNvPr>
          <p:cNvPicPr preferRelativeResize="0"/>
          <p:nvPr/>
        </p:nvPicPr>
        <p:blipFill>
          <a:blip r:embed="rId3">
            <a:alphaModFix/>
          </a:blip>
          <a:stretch>
            <a:fillRect/>
          </a:stretch>
        </p:blipFill>
        <p:spPr>
          <a:xfrm>
            <a:off x="1524706" y="0"/>
            <a:ext cx="9142589" cy="426270"/>
          </a:xfrm>
          <a:prstGeom prst="rect">
            <a:avLst/>
          </a:prstGeom>
          <a:noFill/>
          <a:ln>
            <a:noFill/>
          </a:ln>
        </p:spPr>
      </p:pic>
      <p:sp>
        <p:nvSpPr>
          <p:cNvPr id="5" name="Google Shape;308;p54">
            <a:extLst>
              <a:ext uri="{FF2B5EF4-FFF2-40B4-BE49-F238E27FC236}">
                <a16:creationId xmlns:a16="http://schemas.microsoft.com/office/drawing/2014/main" id="{7E50168B-A2AC-489B-91FE-8F06ED560180}"/>
              </a:ext>
            </a:extLst>
          </p:cNvPr>
          <p:cNvSpPr txBox="1"/>
          <p:nvPr/>
        </p:nvSpPr>
        <p:spPr>
          <a:xfrm>
            <a:off x="1429137" y="742861"/>
            <a:ext cx="8687625" cy="287988"/>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lvl="0"/>
            <a:r>
              <a:rPr lang="fr-FR" sz="2133" b="1">
                <a:solidFill>
                  <a:srgbClr val="238DB3"/>
                </a:solidFill>
                <a:latin typeface="Roboto" panose="02000000000000000000" pitchFamily="2" charset="0"/>
                <a:ea typeface="Roboto" panose="02000000000000000000" pitchFamily="2" charset="0"/>
              </a:rPr>
              <a:t>Equipes de soins et établissements partenaires</a:t>
            </a:r>
          </a:p>
          <a:p>
            <a:pPr lvl="0"/>
            <a:r>
              <a:rPr lang="fr-FR" sz="1866" b="1" i="1">
                <a:solidFill>
                  <a:schemeClr val="bg1">
                    <a:lumMod val="65000"/>
                  </a:schemeClr>
                </a:solidFill>
                <a:latin typeface="Roboto" panose="02000000000000000000" pitchFamily="2" charset="0"/>
                <a:ea typeface="Roboto" panose="02000000000000000000" pitchFamily="2" charset="0"/>
                <a:cs typeface="Roboto Courant" charset="0"/>
              </a:rPr>
              <a:t>Conceptualisation de la pratique avancée en kiné</a:t>
            </a:r>
            <a:endParaRPr lang="fr-FR" sz="1333" b="1" i="1">
              <a:solidFill>
                <a:schemeClr val="bg1">
                  <a:lumMod val="65000"/>
                </a:schemeClr>
              </a:solidFill>
              <a:latin typeface="Roboto" panose="02000000000000000000" pitchFamily="2" charset="0"/>
              <a:ea typeface="Roboto" panose="02000000000000000000" pitchFamily="2" charset="0"/>
              <a:cs typeface="Roboto Courant" charset="0"/>
            </a:endParaRPr>
          </a:p>
        </p:txBody>
      </p:sp>
      <p:pic>
        <p:nvPicPr>
          <p:cNvPr id="20" name="Image 19">
            <a:extLst>
              <a:ext uri="{FF2B5EF4-FFF2-40B4-BE49-F238E27FC236}">
                <a16:creationId xmlns:a16="http://schemas.microsoft.com/office/drawing/2014/main" id="{6895B25B-B967-B145-99B2-6F1896F3C194}"/>
              </a:ext>
            </a:extLst>
          </p:cNvPr>
          <p:cNvPicPr>
            <a:picLocks noChangeAspect="1"/>
          </p:cNvPicPr>
          <p:nvPr/>
        </p:nvPicPr>
        <p:blipFill>
          <a:blip r:embed="rId4"/>
          <a:stretch>
            <a:fillRect/>
          </a:stretch>
        </p:blipFill>
        <p:spPr>
          <a:xfrm>
            <a:off x="6251367" y="2067322"/>
            <a:ext cx="1040654" cy="1040654"/>
          </a:xfrm>
          <a:prstGeom prst="rect">
            <a:avLst/>
          </a:prstGeom>
        </p:spPr>
      </p:pic>
      <p:pic>
        <p:nvPicPr>
          <p:cNvPr id="21" name="Image 20">
            <a:extLst>
              <a:ext uri="{FF2B5EF4-FFF2-40B4-BE49-F238E27FC236}">
                <a16:creationId xmlns:a16="http://schemas.microsoft.com/office/drawing/2014/main" id="{108A8555-4CBE-0A4E-92D4-918F3E329AA7}"/>
              </a:ext>
            </a:extLst>
          </p:cNvPr>
          <p:cNvPicPr>
            <a:picLocks noChangeAspect="1"/>
          </p:cNvPicPr>
          <p:nvPr/>
        </p:nvPicPr>
        <p:blipFill>
          <a:blip r:embed="rId5"/>
          <a:stretch>
            <a:fillRect/>
          </a:stretch>
        </p:blipFill>
        <p:spPr>
          <a:xfrm>
            <a:off x="7967919" y="2061018"/>
            <a:ext cx="1871919" cy="906893"/>
          </a:xfrm>
          <a:prstGeom prst="rect">
            <a:avLst/>
          </a:prstGeom>
        </p:spPr>
      </p:pic>
      <p:sp>
        <p:nvSpPr>
          <p:cNvPr id="25" name="Google Shape;63;g1329064df53_0_0">
            <a:extLst>
              <a:ext uri="{FF2B5EF4-FFF2-40B4-BE49-F238E27FC236}">
                <a16:creationId xmlns:a16="http://schemas.microsoft.com/office/drawing/2014/main" id="{FFCCBD9E-DC84-A547-B08C-BCD10BCAF839}"/>
              </a:ext>
            </a:extLst>
          </p:cNvPr>
          <p:cNvSpPr txBox="1"/>
          <p:nvPr/>
        </p:nvSpPr>
        <p:spPr>
          <a:xfrm>
            <a:off x="2107032" y="2001206"/>
            <a:ext cx="2825912" cy="533377"/>
          </a:xfrm>
          <a:prstGeom prst="rect">
            <a:avLst/>
          </a:prstGeom>
          <a:noFill/>
          <a:ln>
            <a:noFill/>
          </a:ln>
        </p:spPr>
        <p:txBody>
          <a:bodyPr spcFirstLastPara="1" wrap="square" lIns="60941" tIns="60941" rIns="60941" bIns="60941" anchor="t" anchorCtr="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0" lvl="0" indent="0" algn="ctr" rtl="0">
              <a:spcBef>
                <a:spcPts val="0"/>
              </a:spcBef>
              <a:spcAft>
                <a:spcPts val="0"/>
              </a:spcAft>
              <a:buNone/>
            </a:pPr>
            <a:r>
              <a:rPr lang="fr-FR" sz="1333" b="1"/>
              <a:t>Service d’accueil des urgences</a:t>
            </a:r>
          </a:p>
          <a:p>
            <a:pPr marL="0" lvl="0" indent="0" algn="ctr" rtl="0">
              <a:spcBef>
                <a:spcPts val="0"/>
              </a:spcBef>
              <a:spcAft>
                <a:spcPts val="0"/>
              </a:spcAft>
              <a:buNone/>
            </a:pPr>
            <a:r>
              <a:rPr lang="fr-FR" sz="1333" b="1"/>
              <a:t>Hôpital Georges Pompidou </a:t>
            </a:r>
            <a:r>
              <a:rPr lang="fr-FR" sz="1333"/>
              <a:t>(75)</a:t>
            </a:r>
            <a:endParaRPr sz="1333">
              <a:solidFill>
                <a:srgbClr val="3C78D8"/>
              </a:solidFill>
            </a:endParaRPr>
          </a:p>
        </p:txBody>
      </p:sp>
      <p:pic>
        <p:nvPicPr>
          <p:cNvPr id="2" name="Image 1">
            <a:extLst>
              <a:ext uri="{FF2B5EF4-FFF2-40B4-BE49-F238E27FC236}">
                <a16:creationId xmlns:a16="http://schemas.microsoft.com/office/drawing/2014/main" id="{A0AA95BA-1AE5-C043-9111-1E27E046F75F}"/>
              </a:ext>
            </a:extLst>
          </p:cNvPr>
          <p:cNvPicPr>
            <a:picLocks noChangeAspect="1"/>
          </p:cNvPicPr>
          <p:nvPr/>
        </p:nvPicPr>
        <p:blipFill>
          <a:blip r:embed="rId6"/>
          <a:stretch>
            <a:fillRect/>
          </a:stretch>
        </p:blipFill>
        <p:spPr>
          <a:xfrm>
            <a:off x="2295340" y="1370173"/>
            <a:ext cx="516252" cy="516252"/>
          </a:xfrm>
          <a:prstGeom prst="rect">
            <a:avLst/>
          </a:prstGeom>
        </p:spPr>
      </p:pic>
      <p:sp>
        <p:nvSpPr>
          <p:cNvPr id="7" name="ZoneTexte 6">
            <a:extLst>
              <a:ext uri="{FF2B5EF4-FFF2-40B4-BE49-F238E27FC236}">
                <a16:creationId xmlns:a16="http://schemas.microsoft.com/office/drawing/2014/main" id="{EA20E0E1-08A4-5D45-AD55-88876DCEB90C}"/>
              </a:ext>
            </a:extLst>
          </p:cNvPr>
          <p:cNvSpPr txBox="1"/>
          <p:nvPr/>
        </p:nvSpPr>
        <p:spPr>
          <a:xfrm>
            <a:off x="2790094" y="1440104"/>
            <a:ext cx="2249952" cy="502573"/>
          </a:xfrm>
          <a:prstGeom prst="rect">
            <a:avLst/>
          </a:prstGeom>
          <a:noFill/>
        </p:spPr>
        <p:txBody>
          <a:bodyPr wrap="square" rtlCol="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r>
              <a:rPr lang="fr-FR" sz="1333" b="1"/>
              <a:t>Implantation et évaluation d’une pratique avancée</a:t>
            </a:r>
          </a:p>
        </p:txBody>
      </p:sp>
      <p:pic>
        <p:nvPicPr>
          <p:cNvPr id="8" name="Image 7">
            <a:extLst>
              <a:ext uri="{FF2B5EF4-FFF2-40B4-BE49-F238E27FC236}">
                <a16:creationId xmlns:a16="http://schemas.microsoft.com/office/drawing/2014/main" id="{28AC8759-CC55-154F-B843-D8C45814B414}"/>
              </a:ext>
            </a:extLst>
          </p:cNvPr>
          <p:cNvPicPr>
            <a:picLocks noChangeAspect="1"/>
          </p:cNvPicPr>
          <p:nvPr/>
        </p:nvPicPr>
        <p:blipFill>
          <a:blip r:embed="rId7"/>
          <a:stretch>
            <a:fillRect/>
          </a:stretch>
        </p:blipFill>
        <p:spPr>
          <a:xfrm>
            <a:off x="6143998" y="1367823"/>
            <a:ext cx="541783" cy="541783"/>
          </a:xfrm>
          <a:prstGeom prst="rect">
            <a:avLst/>
          </a:prstGeom>
        </p:spPr>
      </p:pic>
      <p:sp>
        <p:nvSpPr>
          <p:cNvPr id="35" name="ZoneTexte 34">
            <a:extLst>
              <a:ext uri="{FF2B5EF4-FFF2-40B4-BE49-F238E27FC236}">
                <a16:creationId xmlns:a16="http://schemas.microsoft.com/office/drawing/2014/main" id="{E5282ED0-96B9-3447-B778-FB513B885991}"/>
              </a:ext>
            </a:extLst>
          </p:cNvPr>
          <p:cNvSpPr txBox="1"/>
          <p:nvPr/>
        </p:nvSpPr>
        <p:spPr>
          <a:xfrm>
            <a:off x="6671975" y="1431977"/>
            <a:ext cx="3342452" cy="482312"/>
          </a:xfrm>
          <a:prstGeom prst="rect">
            <a:avLst/>
          </a:prstGeom>
          <a:noFill/>
        </p:spPr>
        <p:txBody>
          <a:bodyPr wrap="square" rtlCol="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r>
              <a:rPr lang="fr-FR" sz="1267" b="1"/>
              <a:t>Exploration auprès de nouvelles équipes de contextes similaires et autres champs cliniques</a:t>
            </a:r>
          </a:p>
        </p:txBody>
      </p:sp>
      <p:pic>
        <p:nvPicPr>
          <p:cNvPr id="40" name="Google Shape;288;p52" descr="Une image contenant texte, Police, capture d’écran, ligne&#10;&#10;Description générée automatiquement">
            <a:extLst>
              <a:ext uri="{FF2B5EF4-FFF2-40B4-BE49-F238E27FC236}">
                <a16:creationId xmlns:a16="http://schemas.microsoft.com/office/drawing/2014/main" id="{7DFB2501-C880-1EC7-96F5-978DE0DA6E50}"/>
              </a:ext>
            </a:extLst>
          </p:cNvPr>
          <p:cNvPicPr preferRelativeResize="0"/>
          <p:nvPr/>
        </p:nvPicPr>
        <p:blipFill>
          <a:blip r:embed="rId8">
            <a:alphaModFix/>
          </a:blip>
          <a:stretch>
            <a:fillRect/>
          </a:stretch>
        </p:blipFill>
        <p:spPr>
          <a:xfrm>
            <a:off x="706" y="0"/>
            <a:ext cx="12193931" cy="855147"/>
          </a:xfrm>
          <a:prstGeom prst="rect">
            <a:avLst/>
          </a:prstGeom>
          <a:noFill/>
          <a:ln>
            <a:noFill/>
          </a:ln>
        </p:spPr>
      </p:pic>
      <p:sp>
        <p:nvSpPr>
          <p:cNvPr id="34" name="Rectangle à coins arrondis 33">
            <a:extLst>
              <a:ext uri="{FF2B5EF4-FFF2-40B4-BE49-F238E27FC236}">
                <a16:creationId xmlns:a16="http://schemas.microsoft.com/office/drawing/2014/main" id="{6AD32675-9BE5-2E44-B954-348EDCCB37CE}"/>
              </a:ext>
            </a:extLst>
          </p:cNvPr>
          <p:cNvSpPr/>
          <p:nvPr/>
        </p:nvSpPr>
        <p:spPr>
          <a:xfrm>
            <a:off x="5807623" y="4384895"/>
            <a:ext cx="4368201" cy="848939"/>
          </a:xfrm>
          <a:prstGeom prst="roundRect">
            <a:avLst/>
          </a:prstGeom>
          <a:solidFill>
            <a:schemeClr val="lt1">
              <a:alpha val="0"/>
            </a:schemeClr>
          </a:solidFill>
          <a:ln>
            <a:solidFill>
              <a:srgbClr val="33728F"/>
            </a:solidFill>
            <a:prstDash val="sysDot"/>
          </a:ln>
        </p:spPr>
        <p:style>
          <a:lnRef idx="2">
            <a:schemeClr val="accent2"/>
          </a:lnRef>
          <a:fillRef idx="1">
            <a:schemeClr val="lt1"/>
          </a:fillRef>
          <a:effectRef idx="0">
            <a:schemeClr val="accent2"/>
          </a:effectRef>
          <a:fontRef idx="minor">
            <a:schemeClr val="dk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32" name="Rectangle à coins arrondis 31">
            <a:extLst>
              <a:ext uri="{FF2B5EF4-FFF2-40B4-BE49-F238E27FC236}">
                <a16:creationId xmlns:a16="http://schemas.microsoft.com/office/drawing/2014/main" id="{7E9360D8-E4E5-0E4E-B9FD-334F57466E50}"/>
              </a:ext>
            </a:extLst>
          </p:cNvPr>
          <p:cNvSpPr/>
          <p:nvPr/>
        </p:nvSpPr>
        <p:spPr>
          <a:xfrm>
            <a:off x="2016176" y="4190408"/>
            <a:ext cx="3187139" cy="1928741"/>
          </a:xfrm>
          <a:prstGeom prst="roundRect">
            <a:avLst/>
          </a:prstGeom>
          <a:solidFill>
            <a:schemeClr val="lt1">
              <a:alpha val="0"/>
            </a:schemeClr>
          </a:solidFill>
          <a:ln>
            <a:prstDash val="sysDot"/>
          </a:ln>
        </p:spPr>
        <p:style>
          <a:lnRef idx="2">
            <a:schemeClr val="accent2"/>
          </a:lnRef>
          <a:fillRef idx="1">
            <a:schemeClr val="lt1"/>
          </a:fillRef>
          <a:effectRef idx="0">
            <a:schemeClr val="accent2"/>
          </a:effectRef>
          <a:fontRef idx="minor">
            <a:schemeClr val="dk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pic>
        <p:nvPicPr>
          <p:cNvPr id="13" name="Image 12">
            <a:extLst>
              <a:ext uri="{FF2B5EF4-FFF2-40B4-BE49-F238E27FC236}">
                <a16:creationId xmlns:a16="http://schemas.microsoft.com/office/drawing/2014/main" id="{8BE2FDFE-33FA-4E48-B446-786D48CD5CCA}"/>
              </a:ext>
            </a:extLst>
          </p:cNvPr>
          <p:cNvPicPr>
            <a:picLocks noChangeAspect="1"/>
          </p:cNvPicPr>
          <p:nvPr/>
        </p:nvPicPr>
        <p:blipFill rotWithShape="1">
          <a:blip r:embed="rId9"/>
          <a:srcRect t="33088" b="1142"/>
          <a:stretch/>
        </p:blipFill>
        <p:spPr>
          <a:xfrm>
            <a:off x="5664018" y="2933988"/>
            <a:ext cx="1535934" cy="1010187"/>
          </a:xfrm>
          <a:prstGeom prst="rect">
            <a:avLst/>
          </a:prstGeom>
        </p:spPr>
      </p:pic>
      <p:pic>
        <p:nvPicPr>
          <p:cNvPr id="18" name="Image 17">
            <a:extLst>
              <a:ext uri="{FF2B5EF4-FFF2-40B4-BE49-F238E27FC236}">
                <a16:creationId xmlns:a16="http://schemas.microsoft.com/office/drawing/2014/main" id="{52CB378E-94CC-2D4D-BD44-018901C33600}"/>
              </a:ext>
            </a:extLst>
          </p:cNvPr>
          <p:cNvPicPr/>
          <p:nvPr/>
        </p:nvPicPr>
        <p:blipFill>
          <a:blip r:embed="rId10">
            <a:extLst>
              <a:ext uri="{28A0092B-C50C-407E-A947-70E740481C1C}">
                <a14:useLocalDpi xmlns:a14="http://schemas.microsoft.com/office/drawing/2010/main" val="0"/>
              </a:ext>
            </a:extLst>
          </a:blip>
          <a:stretch>
            <a:fillRect/>
          </a:stretch>
        </p:blipFill>
        <p:spPr>
          <a:xfrm>
            <a:off x="7848042" y="3554326"/>
            <a:ext cx="990318" cy="431981"/>
          </a:xfrm>
          <a:prstGeom prst="rect">
            <a:avLst/>
          </a:prstGeom>
        </p:spPr>
      </p:pic>
      <p:pic>
        <p:nvPicPr>
          <p:cNvPr id="19" name="Image 18">
            <a:extLst>
              <a:ext uri="{FF2B5EF4-FFF2-40B4-BE49-F238E27FC236}">
                <a16:creationId xmlns:a16="http://schemas.microsoft.com/office/drawing/2014/main" id="{4C9A95B3-DE79-774F-B334-4EC04D57866A}"/>
              </a:ext>
            </a:extLst>
          </p:cNvPr>
          <p:cNvPicPr>
            <a:picLocks noChangeAspect="1"/>
          </p:cNvPicPr>
          <p:nvPr/>
        </p:nvPicPr>
        <p:blipFill>
          <a:blip r:embed="rId11"/>
          <a:stretch>
            <a:fillRect/>
          </a:stretch>
        </p:blipFill>
        <p:spPr>
          <a:xfrm>
            <a:off x="7674956" y="2846859"/>
            <a:ext cx="2293865" cy="477295"/>
          </a:xfrm>
          <a:prstGeom prst="rect">
            <a:avLst/>
          </a:prstGeom>
        </p:spPr>
      </p:pic>
      <p:sp>
        <p:nvSpPr>
          <p:cNvPr id="22" name="Google Shape;60;g1329064df53_0_0">
            <a:extLst>
              <a:ext uri="{FF2B5EF4-FFF2-40B4-BE49-F238E27FC236}">
                <a16:creationId xmlns:a16="http://schemas.microsoft.com/office/drawing/2014/main" id="{E004538F-EFEA-9542-B048-E48B62AD9E8A}"/>
              </a:ext>
            </a:extLst>
          </p:cNvPr>
          <p:cNvSpPr txBox="1"/>
          <p:nvPr/>
        </p:nvSpPr>
        <p:spPr>
          <a:xfrm>
            <a:off x="2440035" y="2546052"/>
            <a:ext cx="2159907" cy="533377"/>
          </a:xfrm>
          <a:prstGeom prst="rect">
            <a:avLst/>
          </a:prstGeom>
          <a:noFill/>
          <a:ln>
            <a:noFill/>
          </a:ln>
        </p:spPr>
        <p:txBody>
          <a:bodyPr spcFirstLastPara="1" wrap="square" lIns="60941" tIns="60941" rIns="60941" bIns="60941" anchor="t" anchorCtr="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0" lvl="0" indent="0" algn="ctr" rtl="0">
              <a:spcBef>
                <a:spcPts val="0"/>
              </a:spcBef>
              <a:spcAft>
                <a:spcPts val="0"/>
              </a:spcAft>
              <a:buNone/>
            </a:pPr>
            <a:r>
              <a:rPr lang="fr-FR" sz="1333" b="1"/>
              <a:t>Institut de Réadaptation</a:t>
            </a:r>
          </a:p>
          <a:p>
            <a:pPr marL="0" lvl="0" indent="0" algn="ctr" rtl="0">
              <a:spcBef>
                <a:spcPts val="0"/>
              </a:spcBef>
              <a:spcAft>
                <a:spcPts val="0"/>
              </a:spcAft>
              <a:buNone/>
            </a:pPr>
            <a:r>
              <a:rPr lang="fr-FR" sz="1333" b="1"/>
              <a:t>SMR Romainville </a:t>
            </a:r>
            <a:r>
              <a:rPr lang="fr-FR" sz="1333"/>
              <a:t>(93)</a:t>
            </a:r>
            <a:endParaRPr sz="1333">
              <a:solidFill>
                <a:srgbClr val="38761D"/>
              </a:solidFill>
            </a:endParaRPr>
          </a:p>
        </p:txBody>
      </p:sp>
      <p:sp>
        <p:nvSpPr>
          <p:cNvPr id="23" name="Google Shape;62;g1329064df53_0_0">
            <a:extLst>
              <a:ext uri="{FF2B5EF4-FFF2-40B4-BE49-F238E27FC236}">
                <a16:creationId xmlns:a16="http://schemas.microsoft.com/office/drawing/2014/main" id="{EBC2C17F-4A4B-314B-9DCA-EB1D53D9CE89}"/>
              </a:ext>
            </a:extLst>
          </p:cNvPr>
          <p:cNvSpPr txBox="1"/>
          <p:nvPr/>
        </p:nvSpPr>
        <p:spPr>
          <a:xfrm>
            <a:off x="2641272" y="3079523"/>
            <a:ext cx="1757433" cy="533377"/>
          </a:xfrm>
          <a:prstGeom prst="rect">
            <a:avLst/>
          </a:prstGeom>
          <a:noFill/>
          <a:ln>
            <a:noFill/>
          </a:ln>
        </p:spPr>
        <p:txBody>
          <a:bodyPr spcFirstLastPara="1" wrap="square" lIns="60941" tIns="60941" rIns="60941" bIns="60941" anchor="t" anchorCtr="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0" lvl="0" indent="0" algn="ctr" rtl="0">
              <a:spcBef>
                <a:spcPts val="0"/>
              </a:spcBef>
              <a:spcAft>
                <a:spcPts val="0"/>
              </a:spcAft>
              <a:buNone/>
            </a:pPr>
            <a:r>
              <a:rPr lang="fr-FR" sz="1333" b="1"/>
              <a:t>CRF – SMR Menucourt La Chataigneraie </a:t>
            </a:r>
            <a:r>
              <a:rPr lang="fr-FR" sz="1333"/>
              <a:t>(95)</a:t>
            </a:r>
            <a:endParaRPr sz="1333">
              <a:solidFill>
                <a:srgbClr val="38761D"/>
              </a:solidFill>
            </a:endParaRPr>
          </a:p>
        </p:txBody>
      </p:sp>
      <p:sp>
        <p:nvSpPr>
          <p:cNvPr id="24" name="Google Shape;65;g1329064df53_0_0">
            <a:extLst>
              <a:ext uri="{FF2B5EF4-FFF2-40B4-BE49-F238E27FC236}">
                <a16:creationId xmlns:a16="http://schemas.microsoft.com/office/drawing/2014/main" id="{EE21C4CB-2441-FC4E-8234-8FD1CF6E8316}"/>
              </a:ext>
            </a:extLst>
          </p:cNvPr>
          <p:cNvSpPr txBox="1"/>
          <p:nvPr/>
        </p:nvSpPr>
        <p:spPr>
          <a:xfrm>
            <a:off x="2305286" y="3654954"/>
            <a:ext cx="2429404" cy="533377"/>
          </a:xfrm>
          <a:prstGeom prst="rect">
            <a:avLst/>
          </a:prstGeom>
          <a:noFill/>
          <a:ln>
            <a:noFill/>
          </a:ln>
        </p:spPr>
        <p:txBody>
          <a:bodyPr spcFirstLastPara="1" wrap="square" lIns="60941" tIns="60941" rIns="60941" bIns="60941" anchor="t" anchorCtr="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0" lvl="0" indent="0" algn="ctr" rtl="0">
              <a:spcBef>
                <a:spcPts val="0"/>
              </a:spcBef>
              <a:spcAft>
                <a:spcPts val="0"/>
              </a:spcAft>
              <a:buNone/>
            </a:pPr>
            <a:r>
              <a:rPr lang="fr-FR" sz="1333" b="1"/>
              <a:t>Pneumologie - Hôpital Forcilles Fondation Cognacq-Jay</a:t>
            </a:r>
            <a:r>
              <a:rPr lang="fr-FR" sz="1333"/>
              <a:t> (77)</a:t>
            </a:r>
            <a:endParaRPr sz="1333"/>
          </a:p>
        </p:txBody>
      </p:sp>
      <p:sp>
        <p:nvSpPr>
          <p:cNvPr id="26" name="Google Shape;71;g1329064df53_0_0">
            <a:extLst>
              <a:ext uri="{FF2B5EF4-FFF2-40B4-BE49-F238E27FC236}">
                <a16:creationId xmlns:a16="http://schemas.microsoft.com/office/drawing/2014/main" id="{A2D4EAF4-170B-1F48-B643-D3C29643F9CB}"/>
              </a:ext>
            </a:extLst>
          </p:cNvPr>
          <p:cNvSpPr txBox="1"/>
          <p:nvPr/>
        </p:nvSpPr>
        <p:spPr>
          <a:xfrm>
            <a:off x="2016175" y="4260477"/>
            <a:ext cx="3165070" cy="328224"/>
          </a:xfrm>
          <a:prstGeom prst="rect">
            <a:avLst/>
          </a:prstGeom>
          <a:noFill/>
          <a:ln>
            <a:noFill/>
          </a:ln>
        </p:spPr>
        <p:txBody>
          <a:bodyPr spcFirstLastPara="1" wrap="square" lIns="60941" tIns="60941" rIns="60941" bIns="60941" anchor="t" anchorCtr="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0" lvl="0" indent="0" algn="ctr" rtl="0">
              <a:spcBef>
                <a:spcPts val="0"/>
              </a:spcBef>
              <a:spcAft>
                <a:spcPts val="0"/>
              </a:spcAft>
              <a:buNone/>
            </a:pPr>
            <a:r>
              <a:rPr lang="fr-FR" sz="1333" b="1"/>
              <a:t>MSP Triel Santé Seine </a:t>
            </a:r>
            <a:r>
              <a:rPr lang="fr-FR" sz="1333"/>
              <a:t>- Triel-sur-Seine (78)</a:t>
            </a:r>
            <a:endParaRPr sz="1333">
              <a:solidFill>
                <a:srgbClr val="38761D"/>
              </a:solidFill>
            </a:endParaRPr>
          </a:p>
        </p:txBody>
      </p:sp>
      <p:sp>
        <p:nvSpPr>
          <p:cNvPr id="27" name="Google Shape;73;g1329064df53_0_0">
            <a:extLst>
              <a:ext uri="{FF2B5EF4-FFF2-40B4-BE49-F238E27FC236}">
                <a16:creationId xmlns:a16="http://schemas.microsoft.com/office/drawing/2014/main" id="{E0424707-4574-8740-BD2C-3ED8EDB7022A}"/>
              </a:ext>
            </a:extLst>
          </p:cNvPr>
          <p:cNvSpPr txBox="1"/>
          <p:nvPr/>
        </p:nvSpPr>
        <p:spPr>
          <a:xfrm>
            <a:off x="1306493" y="4513979"/>
            <a:ext cx="4651275" cy="328349"/>
          </a:xfrm>
          <a:prstGeom prst="rect">
            <a:avLst/>
          </a:prstGeom>
          <a:noFill/>
          <a:ln>
            <a:noFill/>
          </a:ln>
        </p:spPr>
        <p:txBody>
          <a:bodyPr spcFirstLastPara="1" wrap="square" lIns="60941" tIns="60941" rIns="60941" bIns="60941" anchor="t" anchorCtr="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0" lvl="0" indent="0" algn="ctr" rtl="0">
              <a:spcBef>
                <a:spcPts val="0"/>
              </a:spcBef>
              <a:spcAft>
                <a:spcPts val="0"/>
              </a:spcAft>
              <a:buNone/>
            </a:pPr>
            <a:r>
              <a:rPr lang="fr-FR" sz="1333" b="1"/>
              <a:t>MSP des Bleuets </a:t>
            </a:r>
            <a:r>
              <a:rPr lang="fr-FR" sz="1333"/>
              <a:t>- Savigny-sur-Orge (91)</a:t>
            </a:r>
            <a:endParaRPr sz="1333">
              <a:solidFill>
                <a:srgbClr val="B7B7B7"/>
              </a:solidFill>
            </a:endParaRPr>
          </a:p>
        </p:txBody>
      </p:sp>
      <p:sp>
        <p:nvSpPr>
          <p:cNvPr id="28" name="Google Shape;75;g1329064df53_0_0">
            <a:extLst>
              <a:ext uri="{FF2B5EF4-FFF2-40B4-BE49-F238E27FC236}">
                <a16:creationId xmlns:a16="http://schemas.microsoft.com/office/drawing/2014/main" id="{971027D8-F7B9-1E45-B716-C81627579D6A}"/>
              </a:ext>
            </a:extLst>
          </p:cNvPr>
          <p:cNvSpPr txBox="1"/>
          <p:nvPr/>
        </p:nvSpPr>
        <p:spPr>
          <a:xfrm>
            <a:off x="1306494" y="4782404"/>
            <a:ext cx="4651274" cy="328224"/>
          </a:xfrm>
          <a:prstGeom prst="rect">
            <a:avLst/>
          </a:prstGeom>
          <a:noFill/>
          <a:ln>
            <a:noFill/>
          </a:ln>
        </p:spPr>
        <p:txBody>
          <a:bodyPr spcFirstLastPara="1" wrap="square" lIns="60941" tIns="60941" rIns="60941" bIns="60941" anchor="t" anchorCtr="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0" lvl="0" indent="0" algn="ctr" rtl="0">
              <a:spcBef>
                <a:spcPts val="0"/>
              </a:spcBef>
              <a:spcAft>
                <a:spcPts val="0"/>
              </a:spcAft>
              <a:buNone/>
            </a:pPr>
            <a:r>
              <a:rPr lang="fr-FR" sz="1333" b="1"/>
              <a:t>MSP des 4 chemins </a:t>
            </a:r>
            <a:r>
              <a:rPr lang="fr-FR" sz="1333"/>
              <a:t>- Colombes (92)</a:t>
            </a:r>
            <a:endParaRPr sz="1333">
              <a:solidFill>
                <a:srgbClr val="B7B7B7"/>
              </a:solidFill>
            </a:endParaRPr>
          </a:p>
        </p:txBody>
      </p:sp>
      <p:sp>
        <p:nvSpPr>
          <p:cNvPr id="29" name="Google Shape;75;g1329064df53_0_0">
            <a:extLst>
              <a:ext uri="{FF2B5EF4-FFF2-40B4-BE49-F238E27FC236}">
                <a16:creationId xmlns:a16="http://schemas.microsoft.com/office/drawing/2014/main" id="{CFE0C51C-AC7A-8249-8886-C3801C284502}"/>
              </a:ext>
            </a:extLst>
          </p:cNvPr>
          <p:cNvSpPr txBox="1"/>
          <p:nvPr/>
        </p:nvSpPr>
        <p:spPr>
          <a:xfrm>
            <a:off x="1851623" y="5560328"/>
            <a:ext cx="3329622" cy="328224"/>
          </a:xfrm>
          <a:prstGeom prst="rect">
            <a:avLst/>
          </a:prstGeom>
          <a:noFill/>
          <a:ln>
            <a:noFill/>
          </a:ln>
        </p:spPr>
        <p:txBody>
          <a:bodyPr spcFirstLastPara="1" wrap="square" lIns="60941" tIns="60941" rIns="60941" bIns="60941" anchor="t" anchorCtr="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0" lvl="0" indent="0" algn="ctr" rtl="0">
              <a:spcBef>
                <a:spcPts val="0"/>
              </a:spcBef>
              <a:spcAft>
                <a:spcPts val="0"/>
              </a:spcAft>
              <a:buNone/>
            </a:pPr>
            <a:r>
              <a:rPr lang="fr-FR" sz="1333" b="1"/>
              <a:t>CPTS – Axe Majeur </a:t>
            </a:r>
            <a:r>
              <a:rPr lang="fr-FR" sz="1333"/>
              <a:t>- Cergy (95)</a:t>
            </a:r>
            <a:endParaRPr sz="1333">
              <a:solidFill>
                <a:srgbClr val="B7B7B7"/>
              </a:solidFill>
            </a:endParaRPr>
          </a:p>
        </p:txBody>
      </p:sp>
      <p:sp>
        <p:nvSpPr>
          <p:cNvPr id="30" name="Google Shape;65;g1329064df53_0_0">
            <a:extLst>
              <a:ext uri="{FF2B5EF4-FFF2-40B4-BE49-F238E27FC236}">
                <a16:creationId xmlns:a16="http://schemas.microsoft.com/office/drawing/2014/main" id="{726DF6F3-63FF-FA4E-9F63-BF346C0CC346}"/>
              </a:ext>
            </a:extLst>
          </p:cNvPr>
          <p:cNvSpPr txBox="1"/>
          <p:nvPr/>
        </p:nvSpPr>
        <p:spPr>
          <a:xfrm>
            <a:off x="1873693" y="5302736"/>
            <a:ext cx="3307552" cy="328224"/>
          </a:xfrm>
          <a:prstGeom prst="rect">
            <a:avLst/>
          </a:prstGeom>
          <a:noFill/>
          <a:ln>
            <a:noFill/>
          </a:ln>
        </p:spPr>
        <p:txBody>
          <a:bodyPr spcFirstLastPara="1" wrap="square" lIns="60941" tIns="60941" rIns="60941" bIns="60941" anchor="t" anchorCtr="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0" lvl="0" indent="0" algn="ctr" rtl="0">
              <a:spcBef>
                <a:spcPts val="0"/>
              </a:spcBef>
              <a:spcAft>
                <a:spcPts val="0"/>
              </a:spcAft>
              <a:buNone/>
            </a:pPr>
            <a:r>
              <a:rPr lang="fr-FR" sz="1333" b="1"/>
              <a:t>CPTS Paris 11 </a:t>
            </a:r>
            <a:r>
              <a:rPr lang="fr-FR" sz="1333"/>
              <a:t>– Paris (75)</a:t>
            </a:r>
            <a:endParaRPr sz="1333"/>
          </a:p>
        </p:txBody>
      </p:sp>
      <p:sp>
        <p:nvSpPr>
          <p:cNvPr id="31" name="Google Shape;75;g1329064df53_0_0">
            <a:extLst>
              <a:ext uri="{FF2B5EF4-FFF2-40B4-BE49-F238E27FC236}">
                <a16:creationId xmlns:a16="http://schemas.microsoft.com/office/drawing/2014/main" id="{4BA95E98-8999-5344-8F92-EA031B732368}"/>
              </a:ext>
            </a:extLst>
          </p:cNvPr>
          <p:cNvSpPr txBox="1"/>
          <p:nvPr/>
        </p:nvSpPr>
        <p:spPr>
          <a:xfrm>
            <a:off x="1851623" y="5779552"/>
            <a:ext cx="3329622" cy="328224"/>
          </a:xfrm>
          <a:prstGeom prst="rect">
            <a:avLst/>
          </a:prstGeom>
          <a:noFill/>
          <a:ln>
            <a:noFill/>
          </a:ln>
        </p:spPr>
        <p:txBody>
          <a:bodyPr spcFirstLastPara="1" wrap="square" lIns="60941" tIns="60941" rIns="60941" bIns="60941" anchor="t" anchorCtr="0">
            <a:sp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marL="0" lvl="0" indent="0" algn="ctr" rtl="0">
              <a:spcBef>
                <a:spcPts val="0"/>
              </a:spcBef>
              <a:spcAft>
                <a:spcPts val="0"/>
              </a:spcAft>
              <a:buNone/>
            </a:pPr>
            <a:r>
              <a:rPr lang="fr-FR" sz="1333" b="1"/>
              <a:t>CPTS Est Val d’Oise </a:t>
            </a:r>
            <a:r>
              <a:rPr lang="fr-FR" sz="1333"/>
              <a:t>(95)</a:t>
            </a:r>
            <a:endParaRPr sz="1333">
              <a:solidFill>
                <a:srgbClr val="B7B7B7"/>
              </a:solidFill>
            </a:endParaRPr>
          </a:p>
        </p:txBody>
      </p:sp>
      <p:pic>
        <p:nvPicPr>
          <p:cNvPr id="3" name="Image 2">
            <a:extLst>
              <a:ext uri="{FF2B5EF4-FFF2-40B4-BE49-F238E27FC236}">
                <a16:creationId xmlns:a16="http://schemas.microsoft.com/office/drawing/2014/main" id="{333B4CBD-FBA2-E84A-B6B9-D5AD67DBDE1F}"/>
              </a:ext>
            </a:extLst>
          </p:cNvPr>
          <p:cNvPicPr>
            <a:picLocks noChangeAspect="1"/>
          </p:cNvPicPr>
          <p:nvPr/>
        </p:nvPicPr>
        <p:blipFill>
          <a:blip r:embed="rId12"/>
          <a:stretch>
            <a:fillRect/>
          </a:stretch>
        </p:blipFill>
        <p:spPr>
          <a:xfrm>
            <a:off x="6415436" y="4432894"/>
            <a:ext cx="1744475" cy="783447"/>
          </a:xfrm>
          <a:prstGeom prst="rect">
            <a:avLst/>
          </a:prstGeom>
        </p:spPr>
      </p:pic>
      <p:pic>
        <p:nvPicPr>
          <p:cNvPr id="4" name="Image 3">
            <a:extLst>
              <a:ext uri="{FF2B5EF4-FFF2-40B4-BE49-F238E27FC236}">
                <a16:creationId xmlns:a16="http://schemas.microsoft.com/office/drawing/2014/main" id="{01B8788D-A084-114C-A532-D3EACB0BA9F8}"/>
              </a:ext>
            </a:extLst>
          </p:cNvPr>
          <p:cNvPicPr>
            <a:picLocks noChangeAspect="1"/>
          </p:cNvPicPr>
          <p:nvPr/>
        </p:nvPicPr>
        <p:blipFill>
          <a:blip r:embed="rId13"/>
          <a:stretch>
            <a:fillRect/>
          </a:stretch>
        </p:blipFill>
        <p:spPr>
          <a:xfrm>
            <a:off x="8723494" y="4468368"/>
            <a:ext cx="706791" cy="681991"/>
          </a:xfrm>
          <a:prstGeom prst="rect">
            <a:avLst/>
          </a:prstGeom>
        </p:spPr>
      </p:pic>
      <p:sp>
        <p:nvSpPr>
          <p:cNvPr id="36" name="Rectangle à coins arrondis 35">
            <a:extLst>
              <a:ext uri="{FF2B5EF4-FFF2-40B4-BE49-F238E27FC236}">
                <a16:creationId xmlns:a16="http://schemas.microsoft.com/office/drawing/2014/main" id="{9690823D-0E36-E243-8302-6949A4871259}"/>
              </a:ext>
            </a:extLst>
          </p:cNvPr>
          <p:cNvSpPr/>
          <p:nvPr/>
        </p:nvSpPr>
        <p:spPr>
          <a:xfrm>
            <a:off x="5807624" y="5288916"/>
            <a:ext cx="4347787" cy="904876"/>
          </a:xfrm>
          <a:prstGeom prst="roundRect">
            <a:avLst/>
          </a:prstGeom>
          <a:solidFill>
            <a:schemeClr val="lt1">
              <a:alpha val="0"/>
            </a:schemeClr>
          </a:solidFill>
          <a:ln>
            <a:solidFill>
              <a:srgbClr val="33728F"/>
            </a:solidFill>
            <a:prstDash val="sysDot"/>
          </a:ln>
        </p:spPr>
        <p:style>
          <a:lnRef idx="2">
            <a:schemeClr val="accent2"/>
          </a:lnRef>
          <a:fillRef idx="1">
            <a:schemeClr val="lt1"/>
          </a:fillRef>
          <a:effectRef idx="0">
            <a:schemeClr val="accent2"/>
          </a:effectRef>
          <a:fontRef idx="minor">
            <a:schemeClr val="dk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pic>
        <p:nvPicPr>
          <p:cNvPr id="9" name="Image 8">
            <a:extLst>
              <a:ext uri="{FF2B5EF4-FFF2-40B4-BE49-F238E27FC236}">
                <a16:creationId xmlns:a16="http://schemas.microsoft.com/office/drawing/2014/main" id="{2E1E9C5B-8558-7441-B190-FB5B094A7759}"/>
              </a:ext>
            </a:extLst>
          </p:cNvPr>
          <p:cNvPicPr>
            <a:picLocks noChangeAspect="1"/>
          </p:cNvPicPr>
          <p:nvPr/>
        </p:nvPicPr>
        <p:blipFill>
          <a:blip r:embed="rId14"/>
          <a:stretch>
            <a:fillRect/>
          </a:stretch>
        </p:blipFill>
        <p:spPr>
          <a:xfrm>
            <a:off x="5904008" y="5487898"/>
            <a:ext cx="541783" cy="541783"/>
          </a:xfrm>
          <a:prstGeom prst="rect">
            <a:avLst/>
          </a:prstGeom>
        </p:spPr>
      </p:pic>
      <p:pic>
        <p:nvPicPr>
          <p:cNvPr id="11" name="Image 10">
            <a:extLst>
              <a:ext uri="{FF2B5EF4-FFF2-40B4-BE49-F238E27FC236}">
                <a16:creationId xmlns:a16="http://schemas.microsoft.com/office/drawing/2014/main" id="{9E0339B5-416D-7140-967B-21DDD09E2519}"/>
              </a:ext>
            </a:extLst>
          </p:cNvPr>
          <p:cNvPicPr>
            <a:picLocks noChangeAspect="1"/>
          </p:cNvPicPr>
          <p:nvPr/>
        </p:nvPicPr>
        <p:blipFill>
          <a:blip r:embed="rId15"/>
          <a:stretch>
            <a:fillRect/>
          </a:stretch>
        </p:blipFill>
        <p:spPr>
          <a:xfrm>
            <a:off x="9586043" y="5460021"/>
            <a:ext cx="541783" cy="541783"/>
          </a:xfrm>
          <a:prstGeom prst="rect">
            <a:avLst/>
          </a:prstGeom>
        </p:spPr>
      </p:pic>
      <p:pic>
        <p:nvPicPr>
          <p:cNvPr id="12" name="Image 11">
            <a:extLst>
              <a:ext uri="{FF2B5EF4-FFF2-40B4-BE49-F238E27FC236}">
                <a16:creationId xmlns:a16="http://schemas.microsoft.com/office/drawing/2014/main" id="{6DA9BF5E-E645-5F4E-8A08-7F472D1291BD}"/>
              </a:ext>
            </a:extLst>
          </p:cNvPr>
          <p:cNvPicPr>
            <a:picLocks noChangeAspect="1"/>
          </p:cNvPicPr>
          <p:nvPr/>
        </p:nvPicPr>
        <p:blipFill>
          <a:blip r:embed="rId16"/>
          <a:stretch>
            <a:fillRect/>
          </a:stretch>
        </p:blipFill>
        <p:spPr>
          <a:xfrm>
            <a:off x="6527981" y="5455609"/>
            <a:ext cx="541783" cy="541783"/>
          </a:xfrm>
          <a:prstGeom prst="rect">
            <a:avLst/>
          </a:prstGeom>
        </p:spPr>
      </p:pic>
      <p:pic>
        <p:nvPicPr>
          <p:cNvPr id="14" name="Image 13">
            <a:extLst>
              <a:ext uri="{FF2B5EF4-FFF2-40B4-BE49-F238E27FC236}">
                <a16:creationId xmlns:a16="http://schemas.microsoft.com/office/drawing/2014/main" id="{3140E093-BE4F-2D4F-B101-EFCCB240A4AB}"/>
              </a:ext>
            </a:extLst>
          </p:cNvPr>
          <p:cNvPicPr>
            <a:picLocks noChangeAspect="1"/>
          </p:cNvPicPr>
          <p:nvPr/>
        </p:nvPicPr>
        <p:blipFill>
          <a:blip r:embed="rId17"/>
          <a:stretch>
            <a:fillRect/>
          </a:stretch>
        </p:blipFill>
        <p:spPr>
          <a:xfrm>
            <a:off x="8975876" y="5441803"/>
            <a:ext cx="541783" cy="541783"/>
          </a:xfrm>
          <a:prstGeom prst="rect">
            <a:avLst/>
          </a:prstGeom>
        </p:spPr>
      </p:pic>
      <p:pic>
        <p:nvPicPr>
          <p:cNvPr id="15" name="Image 14">
            <a:extLst>
              <a:ext uri="{FF2B5EF4-FFF2-40B4-BE49-F238E27FC236}">
                <a16:creationId xmlns:a16="http://schemas.microsoft.com/office/drawing/2014/main" id="{31D2CD80-9E91-BA48-AFB4-06C7BD9D75B4}"/>
              </a:ext>
            </a:extLst>
          </p:cNvPr>
          <p:cNvPicPr>
            <a:picLocks noChangeAspect="1"/>
          </p:cNvPicPr>
          <p:nvPr/>
        </p:nvPicPr>
        <p:blipFill>
          <a:blip r:embed="rId18"/>
          <a:stretch>
            <a:fillRect/>
          </a:stretch>
        </p:blipFill>
        <p:spPr>
          <a:xfrm>
            <a:off x="7090151" y="5441803"/>
            <a:ext cx="541783" cy="541783"/>
          </a:xfrm>
          <a:prstGeom prst="rect">
            <a:avLst/>
          </a:prstGeom>
        </p:spPr>
      </p:pic>
      <p:pic>
        <p:nvPicPr>
          <p:cNvPr id="16" name="Image 15">
            <a:extLst>
              <a:ext uri="{FF2B5EF4-FFF2-40B4-BE49-F238E27FC236}">
                <a16:creationId xmlns:a16="http://schemas.microsoft.com/office/drawing/2014/main" id="{F8290AC9-7B43-DA47-88A7-BBEE9F3561BC}"/>
              </a:ext>
            </a:extLst>
          </p:cNvPr>
          <p:cNvPicPr>
            <a:picLocks noChangeAspect="1"/>
          </p:cNvPicPr>
          <p:nvPr/>
        </p:nvPicPr>
        <p:blipFill>
          <a:blip r:embed="rId19"/>
          <a:stretch>
            <a:fillRect/>
          </a:stretch>
        </p:blipFill>
        <p:spPr>
          <a:xfrm>
            <a:off x="7727930" y="5455609"/>
            <a:ext cx="541783" cy="541783"/>
          </a:xfrm>
          <a:prstGeom prst="rect">
            <a:avLst/>
          </a:prstGeom>
        </p:spPr>
      </p:pic>
      <p:pic>
        <p:nvPicPr>
          <p:cNvPr id="17" name="Image 16">
            <a:extLst>
              <a:ext uri="{FF2B5EF4-FFF2-40B4-BE49-F238E27FC236}">
                <a16:creationId xmlns:a16="http://schemas.microsoft.com/office/drawing/2014/main" id="{C1E4F166-21CE-4E43-B2BE-F126F181C6A8}"/>
              </a:ext>
            </a:extLst>
          </p:cNvPr>
          <p:cNvPicPr>
            <a:picLocks noChangeAspect="1"/>
          </p:cNvPicPr>
          <p:nvPr/>
        </p:nvPicPr>
        <p:blipFill>
          <a:blip r:embed="rId20"/>
          <a:stretch>
            <a:fillRect/>
          </a:stretch>
        </p:blipFill>
        <p:spPr>
          <a:xfrm>
            <a:off x="8373059" y="5470464"/>
            <a:ext cx="541783" cy="541783"/>
          </a:xfrm>
          <a:prstGeom prst="rect">
            <a:avLst/>
          </a:prstGeom>
        </p:spPr>
      </p:pic>
      <p:pic>
        <p:nvPicPr>
          <p:cNvPr id="38" name="Image 37">
            <a:extLst>
              <a:ext uri="{FF2B5EF4-FFF2-40B4-BE49-F238E27FC236}">
                <a16:creationId xmlns:a16="http://schemas.microsoft.com/office/drawing/2014/main" id="{60312C14-6D41-3746-9FBD-B081B6C6C7A0}"/>
              </a:ext>
            </a:extLst>
          </p:cNvPr>
          <p:cNvPicPr>
            <a:picLocks noChangeAspect="1"/>
          </p:cNvPicPr>
          <p:nvPr/>
        </p:nvPicPr>
        <p:blipFill>
          <a:blip r:embed="rId21"/>
          <a:stretch>
            <a:fillRect/>
          </a:stretch>
        </p:blipFill>
        <p:spPr>
          <a:xfrm>
            <a:off x="5760014" y="3801159"/>
            <a:ext cx="1869697" cy="588954"/>
          </a:xfrm>
          <a:prstGeom prst="rect">
            <a:avLst/>
          </a:prstGeom>
        </p:spPr>
      </p:pic>
      <p:pic>
        <p:nvPicPr>
          <p:cNvPr id="39" name="Image 38">
            <a:extLst>
              <a:ext uri="{FF2B5EF4-FFF2-40B4-BE49-F238E27FC236}">
                <a16:creationId xmlns:a16="http://schemas.microsoft.com/office/drawing/2014/main" id="{A455945A-0397-DB46-AA78-6041CF2702F9}"/>
              </a:ext>
            </a:extLst>
          </p:cNvPr>
          <p:cNvPicPr>
            <a:picLocks noChangeAspect="1"/>
          </p:cNvPicPr>
          <p:nvPr/>
        </p:nvPicPr>
        <p:blipFill>
          <a:blip r:embed="rId22"/>
          <a:stretch>
            <a:fillRect/>
          </a:stretch>
        </p:blipFill>
        <p:spPr>
          <a:xfrm>
            <a:off x="9032512" y="3554326"/>
            <a:ext cx="1228582" cy="789803"/>
          </a:xfrm>
          <a:prstGeom prst="rect">
            <a:avLst/>
          </a:prstGeom>
        </p:spPr>
      </p:pic>
      <p:pic>
        <p:nvPicPr>
          <p:cNvPr id="41" name="Google Shape;288;p52" descr="Une image contenant texte, Police, capture d’écran, ligne&#10;&#10;Description générée automatiquement">
            <a:extLst>
              <a:ext uri="{FF2B5EF4-FFF2-40B4-BE49-F238E27FC236}">
                <a16:creationId xmlns:a16="http://schemas.microsoft.com/office/drawing/2014/main" id="{C2C4068A-7E5B-28F3-F9CD-48DD0556C499}"/>
              </a:ext>
            </a:extLst>
          </p:cNvPr>
          <p:cNvPicPr preferRelativeResize="0"/>
          <p:nvPr/>
        </p:nvPicPr>
        <p:blipFill>
          <a:blip r:embed="rId8">
            <a:alphaModFix/>
          </a:blip>
          <a:stretch>
            <a:fillRect/>
          </a:stretch>
        </p:blipFill>
        <p:spPr>
          <a:xfrm>
            <a:off x="-6838" y="0"/>
            <a:ext cx="12213222" cy="892011"/>
          </a:xfrm>
          <a:prstGeom prst="rect">
            <a:avLst/>
          </a:prstGeom>
          <a:noFill/>
          <a:ln>
            <a:noFill/>
          </a:ln>
        </p:spPr>
      </p:pic>
    </p:spTree>
    <p:extLst>
      <p:ext uri="{BB962C8B-B14F-4D97-AF65-F5344CB8AC3E}">
        <p14:creationId xmlns:p14="http://schemas.microsoft.com/office/powerpoint/2010/main" val="188843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p:bldP spid="34" grpId="0" animBg="1"/>
      <p:bldP spid="3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08;p54">
            <a:extLst>
              <a:ext uri="{FF2B5EF4-FFF2-40B4-BE49-F238E27FC236}">
                <a16:creationId xmlns:a16="http://schemas.microsoft.com/office/drawing/2014/main" id="{7E50168B-A2AC-489B-91FE-8F06ED560180}"/>
              </a:ext>
            </a:extLst>
          </p:cNvPr>
          <p:cNvSpPr txBox="1"/>
          <p:nvPr/>
        </p:nvSpPr>
        <p:spPr>
          <a:xfrm>
            <a:off x="1991712" y="819068"/>
            <a:ext cx="8735623" cy="335985"/>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lvl="0"/>
            <a:r>
              <a:rPr lang="fr-FR" sz="2133" b="1">
                <a:solidFill>
                  <a:srgbClr val="238DB3"/>
                </a:solidFill>
                <a:latin typeface="Roboto" panose="02000000000000000000" pitchFamily="2" charset="0"/>
                <a:ea typeface="Roboto" panose="02000000000000000000" pitchFamily="2" charset="0"/>
              </a:rPr>
              <a:t>Perspectives de cette première phase</a:t>
            </a:r>
          </a:p>
          <a:p>
            <a:pPr lvl="0"/>
            <a:r>
              <a:rPr lang="fr-FR" sz="1866" b="1">
                <a:solidFill>
                  <a:schemeClr val="bg1">
                    <a:lumMod val="65000"/>
                  </a:schemeClr>
                </a:solidFill>
                <a:latin typeface="Roboto" panose="02000000000000000000" pitchFamily="2" charset="0"/>
                <a:ea typeface="Roboto" panose="02000000000000000000" pitchFamily="2" charset="0"/>
                <a:cs typeface="Roboto Courant" charset="0"/>
              </a:rPr>
              <a:t>Et après ?</a:t>
            </a:r>
            <a:endParaRPr lang="fr-FR" sz="1333" b="1">
              <a:solidFill>
                <a:schemeClr val="bg1">
                  <a:lumMod val="65000"/>
                </a:schemeClr>
              </a:solidFill>
              <a:latin typeface="Roboto" panose="02000000000000000000" pitchFamily="2" charset="0"/>
              <a:ea typeface="Roboto" panose="02000000000000000000" pitchFamily="2" charset="0"/>
              <a:cs typeface="Roboto Courant" charset="0"/>
            </a:endParaRPr>
          </a:p>
        </p:txBody>
      </p:sp>
      <p:sp>
        <p:nvSpPr>
          <p:cNvPr id="7" name="Google Shape;308;p54">
            <a:extLst>
              <a:ext uri="{FF2B5EF4-FFF2-40B4-BE49-F238E27FC236}">
                <a16:creationId xmlns:a16="http://schemas.microsoft.com/office/drawing/2014/main" id="{A1D2C1EB-15C0-4323-AA78-DAA12C029343}"/>
              </a:ext>
            </a:extLst>
          </p:cNvPr>
          <p:cNvSpPr txBox="1"/>
          <p:nvPr/>
        </p:nvSpPr>
        <p:spPr>
          <a:xfrm>
            <a:off x="2640149" y="1727925"/>
            <a:ext cx="7816145" cy="5044545"/>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850" b="1" dirty="0"/>
              <a:t>URPS Kiné Ile-de-France : Chef de projet dédié à l’accompagnement de l’expérimentation (soutien ARS Ile-de-France) : </a:t>
            </a:r>
            <a:r>
              <a:rPr lang="fr-FR" sz="1850" b="1" dirty="0">
                <a:hlinkClick r:id="rId3"/>
              </a:rPr>
              <a:t>a.demont@urps-mk-idf.org</a:t>
            </a:r>
            <a:r>
              <a:rPr lang="fr-FR" sz="1850" b="1" dirty="0"/>
              <a:t> </a:t>
            </a:r>
            <a:endParaRPr lang="fr-FR" sz="1866" b="1"/>
          </a:p>
          <a:p>
            <a:pPr lvl="0"/>
            <a:endParaRPr lang="fr-FR" sz="1866" b="1"/>
          </a:p>
          <a:p>
            <a:pPr lvl="0"/>
            <a:endParaRPr lang="fr-FR" sz="1866" b="1"/>
          </a:p>
          <a:p>
            <a:pPr lvl="0"/>
            <a:r>
              <a:rPr lang="fr-FR" sz="1850" b="1" dirty="0"/>
              <a:t>Evaluations qualitative et quantitative des nouveaux modes d’exercices instaurés</a:t>
            </a:r>
            <a:endParaRPr lang="fr-FR" sz="1850" b="1" dirty="0">
              <a:cs typeface="Calibri"/>
            </a:endParaRPr>
          </a:p>
          <a:p>
            <a:pPr lvl="0"/>
            <a:endParaRPr lang="fr-FR" sz="1866" b="1"/>
          </a:p>
          <a:p>
            <a:pPr lvl="0"/>
            <a:r>
              <a:rPr lang="fr-FR" sz="1850" b="1" dirty="0"/>
              <a:t>Poursuite du recrutement d’équipes et d’établissements partenaires dans le champ de l’appareil locomoteur mais aussi :</a:t>
            </a:r>
            <a:endParaRPr lang="fr-FR" sz="1850" b="1" dirty="0">
              <a:cs typeface="Calibri"/>
            </a:endParaRPr>
          </a:p>
          <a:p>
            <a:pPr marL="761365" lvl="1" indent="-304165">
              <a:buFont typeface="Wingdings" pitchFamily="2" charset="2"/>
              <a:buChar char="Ø"/>
            </a:pPr>
            <a:r>
              <a:rPr lang="fr-FR" sz="1850" b="1" dirty="0"/>
              <a:t>Cardio-pulmonaire,</a:t>
            </a:r>
            <a:endParaRPr lang="fr-FR" sz="1850" b="1" dirty="0">
              <a:cs typeface="Calibri"/>
            </a:endParaRPr>
          </a:p>
          <a:p>
            <a:pPr marL="761365" lvl="1" indent="-304165">
              <a:buFont typeface="Wingdings" pitchFamily="2" charset="2"/>
              <a:buChar char="Ø"/>
            </a:pPr>
            <a:r>
              <a:rPr lang="fr-FR" sz="1850" b="1" dirty="0"/>
              <a:t>Maladies non-transmissibles : obésité, etc...</a:t>
            </a:r>
            <a:endParaRPr lang="fr-FR" sz="1850" b="1" dirty="0">
              <a:cs typeface="Calibri"/>
            </a:endParaRPr>
          </a:p>
          <a:p>
            <a:pPr marL="761365" lvl="1" indent="-304165">
              <a:buFont typeface="Wingdings" pitchFamily="2" charset="2"/>
              <a:buChar char="Ø"/>
            </a:pPr>
            <a:r>
              <a:rPr lang="fr-FR" sz="1850" b="1" dirty="0"/>
              <a:t>Pédiatrie...</a:t>
            </a:r>
            <a:endParaRPr lang="fr-FR" sz="1850" b="1" dirty="0">
              <a:cs typeface="Calibri"/>
            </a:endParaRPr>
          </a:p>
        </p:txBody>
      </p:sp>
      <p:pic>
        <p:nvPicPr>
          <p:cNvPr id="4" name="Image 3">
            <a:extLst>
              <a:ext uri="{FF2B5EF4-FFF2-40B4-BE49-F238E27FC236}">
                <a16:creationId xmlns:a16="http://schemas.microsoft.com/office/drawing/2014/main" id="{64A305FD-DFB0-7944-9172-1F5D64F0C219}"/>
              </a:ext>
            </a:extLst>
          </p:cNvPr>
          <p:cNvPicPr>
            <a:picLocks noChangeAspect="1"/>
          </p:cNvPicPr>
          <p:nvPr/>
        </p:nvPicPr>
        <p:blipFill>
          <a:blip r:embed="rId4"/>
          <a:stretch>
            <a:fillRect/>
          </a:stretch>
        </p:blipFill>
        <p:spPr>
          <a:xfrm>
            <a:off x="1673148" y="3775849"/>
            <a:ext cx="553156" cy="553156"/>
          </a:xfrm>
          <a:prstGeom prst="rect">
            <a:avLst/>
          </a:prstGeom>
        </p:spPr>
      </p:pic>
      <p:pic>
        <p:nvPicPr>
          <p:cNvPr id="8" name="Image 7">
            <a:extLst>
              <a:ext uri="{FF2B5EF4-FFF2-40B4-BE49-F238E27FC236}">
                <a16:creationId xmlns:a16="http://schemas.microsoft.com/office/drawing/2014/main" id="{26FA962C-E880-814A-AF2A-5731203D7383}"/>
              </a:ext>
            </a:extLst>
          </p:cNvPr>
          <p:cNvPicPr>
            <a:picLocks noChangeAspect="1"/>
          </p:cNvPicPr>
          <p:nvPr/>
        </p:nvPicPr>
        <p:blipFill>
          <a:blip r:embed="rId5"/>
          <a:stretch>
            <a:fillRect/>
          </a:stretch>
        </p:blipFill>
        <p:spPr>
          <a:xfrm>
            <a:off x="1399248" y="2576030"/>
            <a:ext cx="1126698" cy="1126698"/>
          </a:xfrm>
          <a:prstGeom prst="rect">
            <a:avLst/>
          </a:prstGeom>
        </p:spPr>
      </p:pic>
      <p:pic>
        <p:nvPicPr>
          <p:cNvPr id="11" name="Image 10">
            <a:extLst>
              <a:ext uri="{FF2B5EF4-FFF2-40B4-BE49-F238E27FC236}">
                <a16:creationId xmlns:a16="http://schemas.microsoft.com/office/drawing/2014/main" id="{E3E0AB62-7362-A244-BACB-7C140C01C6A3}"/>
              </a:ext>
            </a:extLst>
          </p:cNvPr>
          <p:cNvPicPr>
            <a:picLocks noChangeAspect="1"/>
          </p:cNvPicPr>
          <p:nvPr/>
        </p:nvPicPr>
        <p:blipFill>
          <a:blip r:embed="rId6"/>
          <a:stretch>
            <a:fillRect/>
          </a:stretch>
        </p:blipFill>
        <p:spPr>
          <a:xfrm>
            <a:off x="1429386" y="1508235"/>
            <a:ext cx="1097031" cy="1097031"/>
          </a:xfrm>
          <a:prstGeom prst="rect">
            <a:avLst/>
          </a:prstGeom>
        </p:spPr>
      </p:pic>
      <p:pic>
        <p:nvPicPr>
          <p:cNvPr id="3" name="Google Shape;288;p52" descr="Une image contenant texte, Police, capture d’écran, ligne&#10;&#10;Description générée automatiquement">
            <a:extLst>
              <a:ext uri="{FF2B5EF4-FFF2-40B4-BE49-F238E27FC236}">
                <a16:creationId xmlns:a16="http://schemas.microsoft.com/office/drawing/2014/main" id="{A25DB030-8879-49BE-2490-34A60C83BF9C}"/>
              </a:ext>
            </a:extLst>
          </p:cNvPr>
          <p:cNvPicPr preferRelativeResize="0"/>
          <p:nvPr/>
        </p:nvPicPr>
        <p:blipFill>
          <a:blip r:embed="rId7">
            <a:alphaModFix/>
          </a:blip>
          <a:stretch>
            <a:fillRect/>
          </a:stretch>
        </p:blipFill>
        <p:spPr>
          <a:xfrm>
            <a:off x="-37876" y="0"/>
            <a:ext cx="12232513" cy="884083"/>
          </a:xfrm>
          <a:prstGeom prst="rect">
            <a:avLst/>
          </a:prstGeom>
          <a:noFill/>
          <a:ln>
            <a:noFill/>
          </a:ln>
        </p:spPr>
      </p:pic>
      <p:pic>
        <p:nvPicPr>
          <p:cNvPr id="6" name="Google Shape;288;p52" descr="Une image contenant texte, Police, capture d’écran, ligne&#10;&#10;Description générée automatiquement">
            <a:extLst>
              <a:ext uri="{FF2B5EF4-FFF2-40B4-BE49-F238E27FC236}">
                <a16:creationId xmlns:a16="http://schemas.microsoft.com/office/drawing/2014/main" id="{647DF41B-D7B3-64AF-40C2-DAA19ABAC8DF}"/>
              </a:ext>
            </a:extLst>
          </p:cNvPr>
          <p:cNvPicPr preferRelativeResize="0"/>
          <p:nvPr/>
        </p:nvPicPr>
        <p:blipFill>
          <a:blip r:embed="rId7">
            <a:alphaModFix/>
          </a:blip>
          <a:stretch>
            <a:fillRect/>
          </a:stretch>
        </p:blipFill>
        <p:spPr>
          <a:xfrm>
            <a:off x="-6838" y="0"/>
            <a:ext cx="12213222" cy="892011"/>
          </a:xfrm>
          <a:prstGeom prst="rect">
            <a:avLst/>
          </a:prstGeom>
          <a:noFill/>
          <a:ln>
            <a:noFill/>
          </a:ln>
        </p:spPr>
      </p:pic>
    </p:spTree>
    <p:extLst>
      <p:ext uri="{BB962C8B-B14F-4D97-AF65-F5344CB8AC3E}">
        <p14:creationId xmlns:p14="http://schemas.microsoft.com/office/powerpoint/2010/main" val="1376979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062CA-05BD-A01B-418C-5146A50DCFD2}"/>
            </a:ext>
          </a:extLst>
        </p:cNvPr>
        <p:cNvGrpSpPr/>
        <p:nvPr/>
      </p:nvGrpSpPr>
      <p:grpSpPr>
        <a:xfrm>
          <a:off x="0" y="0"/>
          <a:ext cx="0" cy="0"/>
          <a:chOff x="0" y="0"/>
          <a:chExt cx="0" cy="0"/>
        </a:xfrm>
      </p:grpSpPr>
      <p:sp>
        <p:nvSpPr>
          <p:cNvPr id="24" name="Rectangle à coins arrondis 32">
            <a:extLst>
              <a:ext uri="{FF2B5EF4-FFF2-40B4-BE49-F238E27FC236}">
                <a16:creationId xmlns:a16="http://schemas.microsoft.com/office/drawing/2014/main" id="{834B4F1D-B1B5-9726-7F2D-7CC3E8554074}"/>
              </a:ext>
            </a:extLst>
          </p:cNvPr>
          <p:cNvSpPr/>
          <p:nvPr/>
        </p:nvSpPr>
        <p:spPr>
          <a:xfrm>
            <a:off x="184386" y="1716878"/>
            <a:ext cx="5008653" cy="4409831"/>
          </a:xfrm>
          <a:prstGeom prst="roundRect">
            <a:avLst/>
          </a:prstGeom>
          <a:solidFill>
            <a:schemeClr val="lt1">
              <a:alpha val="0"/>
            </a:schemeClr>
          </a:solidFill>
          <a:ln w="28575">
            <a:solidFill>
              <a:srgbClr val="33728F"/>
            </a:solidFill>
          </a:ln>
        </p:spPr>
        <p:style>
          <a:lnRef idx="2">
            <a:schemeClr val="accent2"/>
          </a:lnRef>
          <a:fillRef idx="1">
            <a:schemeClr val="lt1"/>
          </a:fillRef>
          <a:effectRef idx="0">
            <a:schemeClr val="accent2"/>
          </a:effectRef>
          <a:fontRef idx="minor">
            <a:schemeClr val="dk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26" name="Rectangle à coins arrondis 32">
            <a:extLst>
              <a:ext uri="{FF2B5EF4-FFF2-40B4-BE49-F238E27FC236}">
                <a16:creationId xmlns:a16="http://schemas.microsoft.com/office/drawing/2014/main" id="{6AE60E3F-CBC5-01CE-D285-3AD7A834FBB7}"/>
              </a:ext>
            </a:extLst>
          </p:cNvPr>
          <p:cNvSpPr/>
          <p:nvPr/>
        </p:nvSpPr>
        <p:spPr>
          <a:xfrm>
            <a:off x="5397830" y="1721427"/>
            <a:ext cx="6589518" cy="4432577"/>
          </a:xfrm>
          <a:prstGeom prst="roundRect">
            <a:avLst/>
          </a:prstGeom>
          <a:solidFill>
            <a:schemeClr val="lt1">
              <a:alpha val="0"/>
            </a:schemeClr>
          </a:solidFill>
          <a:ln w="28575">
            <a:solidFill>
              <a:srgbClr val="33728F"/>
            </a:solidFill>
          </a:ln>
        </p:spPr>
        <p:style>
          <a:lnRef idx="2">
            <a:schemeClr val="accent2"/>
          </a:lnRef>
          <a:fillRef idx="1">
            <a:schemeClr val="lt1"/>
          </a:fillRef>
          <a:effectRef idx="0">
            <a:schemeClr val="accent2"/>
          </a:effectRef>
          <a:fontRef idx="minor">
            <a:schemeClr val="dk1"/>
          </a:fontRef>
        </p:style>
        <p:txBody>
          <a:bodyPr rtlCol="0" anchor="ct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pPr algn="ctr"/>
            <a:endParaRPr lang="fr-FR" sz="1428"/>
          </a:p>
        </p:txBody>
      </p:sp>
      <p:sp>
        <p:nvSpPr>
          <p:cNvPr id="2" name="ZoneTexte 1">
            <a:extLst>
              <a:ext uri="{FF2B5EF4-FFF2-40B4-BE49-F238E27FC236}">
                <a16:creationId xmlns:a16="http://schemas.microsoft.com/office/drawing/2014/main" id="{767A2161-D0E7-9FB2-E26D-F0E88EFBF88A}"/>
              </a:ext>
            </a:extLst>
          </p:cNvPr>
          <p:cNvSpPr txBox="1"/>
          <p:nvPr/>
        </p:nvSpPr>
        <p:spPr>
          <a:xfrm>
            <a:off x="1889376" y="925025"/>
            <a:ext cx="812256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FR" sz="3200" b="1" dirty="0">
                <a:cs typeface="Calibri"/>
              </a:rPr>
              <a:t>Merci pour votre attention. </a:t>
            </a:r>
            <a:endParaRPr lang="fr-FR" sz="3200">
              <a:cs typeface="Calibri"/>
            </a:endParaRPr>
          </a:p>
        </p:txBody>
      </p:sp>
      <p:sp>
        <p:nvSpPr>
          <p:cNvPr id="6" name="ZoneTexte 5">
            <a:extLst>
              <a:ext uri="{FF2B5EF4-FFF2-40B4-BE49-F238E27FC236}">
                <a16:creationId xmlns:a16="http://schemas.microsoft.com/office/drawing/2014/main" id="{585F1081-D6E1-669C-677E-34DDEE7E6662}"/>
              </a:ext>
            </a:extLst>
          </p:cNvPr>
          <p:cNvSpPr txBox="1"/>
          <p:nvPr/>
        </p:nvSpPr>
        <p:spPr>
          <a:xfrm>
            <a:off x="583496" y="3583776"/>
            <a:ext cx="214042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600" i="1" dirty="0">
                <a:cs typeface="Calibri"/>
              </a:rPr>
              <a:t>Rapport complet</a:t>
            </a:r>
            <a:endParaRPr lang="fr-FR" sz="1600" i="1">
              <a:cs typeface="Calibri"/>
            </a:endParaRPr>
          </a:p>
        </p:txBody>
      </p:sp>
      <p:sp>
        <p:nvSpPr>
          <p:cNvPr id="9" name="ZoneTexte 8">
            <a:extLst>
              <a:ext uri="{FF2B5EF4-FFF2-40B4-BE49-F238E27FC236}">
                <a16:creationId xmlns:a16="http://schemas.microsoft.com/office/drawing/2014/main" id="{1091C7F9-7512-B53A-9551-1BD9FD95CB23}"/>
              </a:ext>
            </a:extLst>
          </p:cNvPr>
          <p:cNvSpPr txBox="1"/>
          <p:nvPr/>
        </p:nvSpPr>
        <p:spPr>
          <a:xfrm>
            <a:off x="2737736" y="3561030"/>
            <a:ext cx="214042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600" i="1" dirty="0">
                <a:cs typeface="Calibri"/>
              </a:rPr>
              <a:t>Synthèse</a:t>
            </a:r>
            <a:endParaRPr lang="fr-FR" sz="1600" i="1" dirty="0"/>
          </a:p>
        </p:txBody>
      </p:sp>
      <p:pic>
        <p:nvPicPr>
          <p:cNvPr id="4" name="Image 3" descr="Une image contenant motif, texte, Graphique, Bleu Majorelle&#10;&#10;Description générée automatiquement">
            <a:extLst>
              <a:ext uri="{FF2B5EF4-FFF2-40B4-BE49-F238E27FC236}">
                <a16:creationId xmlns:a16="http://schemas.microsoft.com/office/drawing/2014/main" id="{F44F855F-1FC7-4454-DD7E-D9158C4E1B40}"/>
              </a:ext>
            </a:extLst>
          </p:cNvPr>
          <p:cNvPicPr>
            <a:picLocks noChangeAspect="1"/>
          </p:cNvPicPr>
          <p:nvPr/>
        </p:nvPicPr>
        <p:blipFill>
          <a:blip r:embed="rId3"/>
          <a:stretch>
            <a:fillRect/>
          </a:stretch>
        </p:blipFill>
        <p:spPr>
          <a:xfrm>
            <a:off x="538614" y="3919847"/>
            <a:ext cx="1800034" cy="1811407"/>
          </a:xfrm>
          <a:prstGeom prst="rect">
            <a:avLst/>
          </a:prstGeom>
        </p:spPr>
      </p:pic>
      <p:pic>
        <p:nvPicPr>
          <p:cNvPr id="7" name="Image 6" descr="Une image contenant motif, texte, capture d’écran, Graphique&#10;&#10;Description générée automatiquement">
            <a:extLst>
              <a:ext uri="{FF2B5EF4-FFF2-40B4-BE49-F238E27FC236}">
                <a16:creationId xmlns:a16="http://schemas.microsoft.com/office/drawing/2014/main" id="{C2F8D8D3-97FE-8F68-973A-01B29B9E0D3D}"/>
              </a:ext>
            </a:extLst>
          </p:cNvPr>
          <p:cNvPicPr>
            <a:picLocks noChangeAspect="1"/>
          </p:cNvPicPr>
          <p:nvPr/>
        </p:nvPicPr>
        <p:blipFill>
          <a:blip r:embed="rId4"/>
          <a:stretch>
            <a:fillRect/>
          </a:stretch>
        </p:blipFill>
        <p:spPr>
          <a:xfrm>
            <a:off x="2376379" y="3898221"/>
            <a:ext cx="1811408" cy="1811409"/>
          </a:xfrm>
          <a:prstGeom prst="rect">
            <a:avLst/>
          </a:prstGeom>
        </p:spPr>
      </p:pic>
      <p:sp>
        <p:nvSpPr>
          <p:cNvPr id="5" name="Google Shape;308;p54">
            <a:extLst>
              <a:ext uri="{FF2B5EF4-FFF2-40B4-BE49-F238E27FC236}">
                <a16:creationId xmlns:a16="http://schemas.microsoft.com/office/drawing/2014/main" id="{D33405A6-842B-439E-47D7-78BDDE0CD300}"/>
              </a:ext>
            </a:extLst>
          </p:cNvPr>
          <p:cNvSpPr txBox="1"/>
          <p:nvPr/>
        </p:nvSpPr>
        <p:spPr>
          <a:xfrm>
            <a:off x="5813085" y="1888142"/>
            <a:ext cx="5869594" cy="984253"/>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dirty="0">
                <a:solidFill>
                  <a:srgbClr val="238DB3"/>
                </a:solidFill>
                <a:latin typeface="Roboto"/>
                <a:ea typeface="Roboto"/>
                <a:cs typeface="Roboto"/>
              </a:rPr>
              <a:t>Perspectives post-première phase </a:t>
            </a:r>
            <a:endParaRPr lang="fr-FR" sz="1800" b="1">
              <a:solidFill>
                <a:srgbClr val="238DB3"/>
              </a:solidFill>
              <a:latin typeface="Roboto" panose="02000000000000000000" pitchFamily="2" charset="0"/>
              <a:ea typeface="Roboto" panose="02000000000000000000" pitchFamily="2" charset="0"/>
              <a:cs typeface="Roboto"/>
            </a:endParaRPr>
          </a:p>
          <a:p>
            <a:r>
              <a:rPr lang="fr-FR" sz="1800" b="1" dirty="0">
                <a:solidFill>
                  <a:srgbClr val="238DB3"/>
                </a:solidFill>
                <a:latin typeface="Roboto"/>
                <a:ea typeface="Roboto"/>
                <a:cs typeface="Roboto"/>
              </a:rPr>
              <a:t>Preuve de Concept NME (Nouveaux Modes d'Exercice)</a:t>
            </a:r>
            <a:endParaRPr lang="fr-FR" sz="1800" b="1">
              <a:solidFill>
                <a:srgbClr val="238DB3"/>
              </a:solidFill>
              <a:latin typeface="Roboto" panose="02000000000000000000" pitchFamily="2" charset="0"/>
              <a:ea typeface="Roboto" panose="02000000000000000000" pitchFamily="2" charset="0"/>
              <a:cs typeface="Roboto"/>
            </a:endParaRPr>
          </a:p>
          <a:p>
            <a:pPr lvl="0"/>
            <a:r>
              <a:rPr lang="fr-FR" sz="1850" b="1" dirty="0">
                <a:solidFill>
                  <a:schemeClr val="bg1">
                    <a:lumMod val="65000"/>
                  </a:schemeClr>
                </a:solidFill>
                <a:latin typeface="Roboto"/>
                <a:ea typeface="Roboto"/>
                <a:cs typeface="Roboto Courant" charset="0"/>
              </a:rPr>
              <a:t>Et après ?</a:t>
            </a:r>
          </a:p>
        </p:txBody>
      </p:sp>
      <p:sp>
        <p:nvSpPr>
          <p:cNvPr id="13" name="Google Shape;308;p54">
            <a:extLst>
              <a:ext uri="{FF2B5EF4-FFF2-40B4-BE49-F238E27FC236}">
                <a16:creationId xmlns:a16="http://schemas.microsoft.com/office/drawing/2014/main" id="{1632A5E8-84AF-B527-FA5C-C3E2BA92E854}"/>
              </a:ext>
            </a:extLst>
          </p:cNvPr>
          <p:cNvSpPr txBox="1"/>
          <p:nvPr/>
        </p:nvSpPr>
        <p:spPr>
          <a:xfrm>
            <a:off x="6859582" y="2876611"/>
            <a:ext cx="4711280" cy="4964934"/>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1850" b="1" dirty="0"/>
              <a:t>URPS Kiné Ile-de-France : </a:t>
            </a:r>
            <a:r>
              <a:rPr lang="fr-FR" sz="1850" dirty="0"/>
              <a:t>Chef de projet dédié à l’accompagnement de l’expérimentation (soutien ARS Ile-de-France) : </a:t>
            </a:r>
            <a:endParaRPr lang="fr-FR" sz="1850" dirty="0">
              <a:cs typeface="Calibri"/>
            </a:endParaRPr>
          </a:p>
          <a:p>
            <a:r>
              <a:rPr lang="fr-FR" sz="1850" b="1" dirty="0">
                <a:hlinkClick r:id="rId5"/>
              </a:rPr>
              <a:t>a.demont@urps-mk-idf.org</a:t>
            </a:r>
            <a:r>
              <a:rPr lang="fr-FR" sz="1850" b="1" dirty="0"/>
              <a:t> </a:t>
            </a:r>
            <a:endParaRPr lang="fr-FR" sz="1850" b="1" dirty="0">
              <a:cs typeface="Calibri"/>
            </a:endParaRPr>
          </a:p>
          <a:p>
            <a:endParaRPr lang="fr-FR" sz="1850" b="1" dirty="0">
              <a:cs typeface="Calibri"/>
            </a:endParaRPr>
          </a:p>
        </p:txBody>
      </p:sp>
      <p:pic>
        <p:nvPicPr>
          <p:cNvPr id="16" name="Image 15">
            <a:extLst>
              <a:ext uri="{FF2B5EF4-FFF2-40B4-BE49-F238E27FC236}">
                <a16:creationId xmlns:a16="http://schemas.microsoft.com/office/drawing/2014/main" id="{3D5E81F0-085B-1F40-B7F6-69F4B4EA0A0C}"/>
              </a:ext>
            </a:extLst>
          </p:cNvPr>
          <p:cNvPicPr>
            <a:picLocks noChangeAspect="1"/>
          </p:cNvPicPr>
          <p:nvPr/>
        </p:nvPicPr>
        <p:blipFill>
          <a:blip r:embed="rId6"/>
          <a:stretch>
            <a:fillRect/>
          </a:stretch>
        </p:blipFill>
        <p:spPr>
          <a:xfrm>
            <a:off x="6006315" y="4981402"/>
            <a:ext cx="689632" cy="553156"/>
          </a:xfrm>
          <a:prstGeom prst="rect">
            <a:avLst/>
          </a:prstGeom>
        </p:spPr>
      </p:pic>
      <p:pic>
        <p:nvPicPr>
          <p:cNvPr id="18" name="Image 17" descr="Une image contenant texte, conception, outil&#10;&#10;Description générée automatiquement">
            <a:extLst>
              <a:ext uri="{FF2B5EF4-FFF2-40B4-BE49-F238E27FC236}">
                <a16:creationId xmlns:a16="http://schemas.microsoft.com/office/drawing/2014/main" id="{0960EF5A-D657-1CED-212B-A7C881381B5B}"/>
              </a:ext>
            </a:extLst>
          </p:cNvPr>
          <p:cNvPicPr>
            <a:picLocks noChangeAspect="1"/>
          </p:cNvPicPr>
          <p:nvPr/>
        </p:nvPicPr>
        <p:blipFill>
          <a:blip r:embed="rId7"/>
          <a:stretch>
            <a:fillRect/>
          </a:stretch>
        </p:blipFill>
        <p:spPr>
          <a:xfrm>
            <a:off x="5741340" y="3963552"/>
            <a:ext cx="1058459" cy="1103952"/>
          </a:xfrm>
          <a:prstGeom prst="rect">
            <a:avLst/>
          </a:prstGeom>
        </p:spPr>
      </p:pic>
      <p:pic>
        <p:nvPicPr>
          <p:cNvPr id="20" name="Image 19" descr="Une image contenant texte, Police, logo, Graphique&#10;&#10;Description générée automatiquement">
            <a:extLst>
              <a:ext uri="{FF2B5EF4-FFF2-40B4-BE49-F238E27FC236}">
                <a16:creationId xmlns:a16="http://schemas.microsoft.com/office/drawing/2014/main" id="{EE728842-9E36-635E-04F5-E122D3C9A3A4}"/>
              </a:ext>
            </a:extLst>
          </p:cNvPr>
          <p:cNvPicPr>
            <a:picLocks noChangeAspect="1"/>
          </p:cNvPicPr>
          <p:nvPr/>
        </p:nvPicPr>
        <p:blipFill>
          <a:blip r:embed="rId8"/>
          <a:stretch>
            <a:fillRect/>
          </a:stretch>
        </p:blipFill>
        <p:spPr>
          <a:xfrm>
            <a:off x="5682940" y="2827518"/>
            <a:ext cx="1017419" cy="1074285"/>
          </a:xfrm>
          <a:prstGeom prst="rect">
            <a:avLst/>
          </a:prstGeom>
        </p:spPr>
      </p:pic>
      <p:sp>
        <p:nvSpPr>
          <p:cNvPr id="21" name="Google Shape;308;p54">
            <a:extLst>
              <a:ext uri="{FF2B5EF4-FFF2-40B4-BE49-F238E27FC236}">
                <a16:creationId xmlns:a16="http://schemas.microsoft.com/office/drawing/2014/main" id="{F1861CA5-49B2-3DFC-6E62-7388EB108190}"/>
              </a:ext>
            </a:extLst>
          </p:cNvPr>
          <p:cNvSpPr txBox="1"/>
          <p:nvPr/>
        </p:nvSpPr>
        <p:spPr>
          <a:xfrm>
            <a:off x="558696" y="1888142"/>
            <a:ext cx="5357803" cy="335985"/>
          </a:xfrm>
          <a:prstGeom prst="rect">
            <a:avLst/>
          </a:prstGeom>
          <a:noFill/>
          <a:ln>
            <a:noFill/>
          </a:ln>
        </p:spPr>
        <p:txBody>
          <a:bodyPr spcFirstLastPara="1" wrap="square" lIns="60941" tIns="60941" rIns="60941" bIns="60941" anchor="t" anchorCtr="0">
            <a:noAutofit/>
          </a:bodyPr>
          <a:lstStyle>
            <a:defPPr>
              <a:defRPr lang="fr-FR"/>
            </a:defPPr>
            <a:lvl1pPr marL="0" algn="l" defTabSz="1088365" rtl="0" eaLnBrk="1" latinLnBrk="0" hangingPunct="1">
              <a:defRPr sz="2142" kern="1200">
                <a:solidFill>
                  <a:schemeClr val="tx1"/>
                </a:solidFill>
                <a:latin typeface="+mn-lt"/>
                <a:ea typeface="+mn-ea"/>
                <a:cs typeface="+mn-cs"/>
              </a:defRPr>
            </a:lvl1pPr>
            <a:lvl2pPr marL="544182" algn="l" defTabSz="1088365" rtl="0" eaLnBrk="1" latinLnBrk="0" hangingPunct="1">
              <a:defRPr sz="2142" kern="1200">
                <a:solidFill>
                  <a:schemeClr val="tx1"/>
                </a:solidFill>
                <a:latin typeface="+mn-lt"/>
                <a:ea typeface="+mn-ea"/>
                <a:cs typeface="+mn-cs"/>
              </a:defRPr>
            </a:lvl2pPr>
            <a:lvl3pPr marL="1088365" algn="l" defTabSz="1088365" rtl="0" eaLnBrk="1" latinLnBrk="0" hangingPunct="1">
              <a:defRPr sz="2142" kern="1200">
                <a:solidFill>
                  <a:schemeClr val="tx1"/>
                </a:solidFill>
                <a:latin typeface="+mn-lt"/>
                <a:ea typeface="+mn-ea"/>
                <a:cs typeface="+mn-cs"/>
              </a:defRPr>
            </a:lvl3pPr>
            <a:lvl4pPr marL="1632547" algn="l" defTabSz="1088365" rtl="0" eaLnBrk="1" latinLnBrk="0" hangingPunct="1">
              <a:defRPr sz="2142" kern="1200">
                <a:solidFill>
                  <a:schemeClr val="tx1"/>
                </a:solidFill>
                <a:latin typeface="+mn-lt"/>
                <a:ea typeface="+mn-ea"/>
                <a:cs typeface="+mn-cs"/>
              </a:defRPr>
            </a:lvl4pPr>
            <a:lvl5pPr marL="2176729" algn="l" defTabSz="1088365" rtl="0" eaLnBrk="1" latinLnBrk="0" hangingPunct="1">
              <a:defRPr sz="2142" kern="1200">
                <a:solidFill>
                  <a:schemeClr val="tx1"/>
                </a:solidFill>
                <a:latin typeface="+mn-lt"/>
                <a:ea typeface="+mn-ea"/>
                <a:cs typeface="+mn-cs"/>
              </a:defRPr>
            </a:lvl5pPr>
            <a:lvl6pPr marL="2720912" algn="l" defTabSz="1088365" rtl="0" eaLnBrk="1" latinLnBrk="0" hangingPunct="1">
              <a:defRPr sz="2142" kern="1200">
                <a:solidFill>
                  <a:schemeClr val="tx1"/>
                </a:solidFill>
                <a:latin typeface="+mn-lt"/>
                <a:ea typeface="+mn-ea"/>
                <a:cs typeface="+mn-cs"/>
              </a:defRPr>
            </a:lvl6pPr>
            <a:lvl7pPr marL="3265094" algn="l" defTabSz="1088365" rtl="0" eaLnBrk="1" latinLnBrk="0" hangingPunct="1">
              <a:defRPr sz="2142" kern="1200">
                <a:solidFill>
                  <a:schemeClr val="tx1"/>
                </a:solidFill>
                <a:latin typeface="+mn-lt"/>
                <a:ea typeface="+mn-ea"/>
                <a:cs typeface="+mn-cs"/>
              </a:defRPr>
            </a:lvl7pPr>
            <a:lvl8pPr marL="3809276" algn="l" defTabSz="1088365" rtl="0" eaLnBrk="1" latinLnBrk="0" hangingPunct="1">
              <a:defRPr sz="2142" kern="1200">
                <a:solidFill>
                  <a:schemeClr val="tx1"/>
                </a:solidFill>
                <a:latin typeface="+mn-lt"/>
                <a:ea typeface="+mn-ea"/>
                <a:cs typeface="+mn-cs"/>
              </a:defRPr>
            </a:lvl8pPr>
            <a:lvl9pPr marL="4353458" algn="l" defTabSz="1088365" rtl="0" eaLnBrk="1" latinLnBrk="0" hangingPunct="1">
              <a:defRPr sz="2142" kern="1200">
                <a:solidFill>
                  <a:schemeClr val="tx1"/>
                </a:solidFill>
                <a:latin typeface="+mn-lt"/>
                <a:ea typeface="+mn-ea"/>
                <a:cs typeface="+mn-cs"/>
              </a:defRPr>
            </a:lvl9pPr>
          </a:lstStyle>
          <a:p>
            <a:r>
              <a:rPr lang="fr-FR" sz="2100" b="1" dirty="0">
                <a:solidFill>
                  <a:srgbClr val="238DB3"/>
                </a:solidFill>
                <a:latin typeface="Roboto"/>
                <a:ea typeface="Roboto"/>
                <a:cs typeface="Roboto"/>
              </a:rPr>
              <a:t>Perspectives de l'enquête</a:t>
            </a:r>
            <a:endParaRPr lang="fr-FR" sz="2133" b="1" dirty="0">
              <a:solidFill>
                <a:srgbClr val="238DB3"/>
              </a:solidFill>
              <a:latin typeface="Roboto" panose="02000000000000000000" pitchFamily="2" charset="0"/>
              <a:ea typeface="Roboto" panose="02000000000000000000" pitchFamily="2" charset="0"/>
            </a:endParaRPr>
          </a:p>
          <a:p>
            <a:pPr lvl="0"/>
            <a:r>
              <a:rPr lang="fr-FR" sz="1850" b="1" dirty="0">
                <a:solidFill>
                  <a:schemeClr val="bg1">
                    <a:lumMod val="65000"/>
                  </a:schemeClr>
                </a:solidFill>
                <a:latin typeface="Roboto"/>
                <a:ea typeface="Roboto"/>
                <a:cs typeface="Roboto Courant" charset="0"/>
              </a:rPr>
              <a:t>Et après ?</a:t>
            </a:r>
          </a:p>
        </p:txBody>
      </p:sp>
      <p:sp>
        <p:nvSpPr>
          <p:cNvPr id="22" name="ZoneTexte 21">
            <a:extLst>
              <a:ext uri="{FF2B5EF4-FFF2-40B4-BE49-F238E27FC236}">
                <a16:creationId xmlns:a16="http://schemas.microsoft.com/office/drawing/2014/main" id="{F0BB1DC6-0B95-B7BE-BB73-F10031407780}"/>
              </a:ext>
            </a:extLst>
          </p:cNvPr>
          <p:cNvSpPr txBox="1"/>
          <p:nvPr/>
        </p:nvSpPr>
        <p:spPr>
          <a:xfrm>
            <a:off x="402609" y="2654489"/>
            <a:ext cx="4847230" cy="8694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850" b="1" dirty="0"/>
              <a:t>URPS Kiné Ile-de-France : </a:t>
            </a:r>
            <a:r>
              <a:rPr lang="fr-FR" sz="1600" dirty="0"/>
              <a:t>communication sur les résultats et mise en place d'actions thématiques pour répondre aux problématiques soulevées </a:t>
            </a:r>
          </a:p>
        </p:txBody>
      </p:sp>
      <p:pic>
        <p:nvPicPr>
          <p:cNvPr id="28" name="Google Shape;288;p52" descr="Une image contenant texte, Police, capture d’écran, ligne&#10;&#10;Description générée automatiquement">
            <a:extLst>
              <a:ext uri="{FF2B5EF4-FFF2-40B4-BE49-F238E27FC236}">
                <a16:creationId xmlns:a16="http://schemas.microsoft.com/office/drawing/2014/main" id="{B95178DA-EAD4-6618-A6F8-EDEBBB4789E2}"/>
              </a:ext>
            </a:extLst>
          </p:cNvPr>
          <p:cNvPicPr preferRelativeResize="0"/>
          <p:nvPr/>
        </p:nvPicPr>
        <p:blipFill>
          <a:blip r:embed="rId9">
            <a:alphaModFix/>
          </a:blip>
          <a:stretch>
            <a:fillRect/>
          </a:stretch>
        </p:blipFill>
        <p:spPr>
          <a:xfrm>
            <a:off x="-37876" y="0"/>
            <a:ext cx="12232513" cy="816565"/>
          </a:xfrm>
          <a:prstGeom prst="rect">
            <a:avLst/>
          </a:prstGeom>
          <a:noFill/>
          <a:ln>
            <a:noFill/>
          </a:ln>
        </p:spPr>
      </p:pic>
      <p:pic>
        <p:nvPicPr>
          <p:cNvPr id="29" name="Image 28" descr="Une image contenant texte, motif, Graphique, capture d’écran&#10;&#10;Description générée automatiquement">
            <a:extLst>
              <a:ext uri="{FF2B5EF4-FFF2-40B4-BE49-F238E27FC236}">
                <a16:creationId xmlns:a16="http://schemas.microsoft.com/office/drawing/2014/main" id="{3992A87C-34D0-327B-292D-C589EAE07D45}"/>
              </a:ext>
            </a:extLst>
          </p:cNvPr>
          <p:cNvPicPr>
            <a:picLocks noChangeAspect="1"/>
          </p:cNvPicPr>
          <p:nvPr/>
        </p:nvPicPr>
        <p:blipFill>
          <a:blip r:embed="rId10"/>
          <a:stretch>
            <a:fillRect/>
          </a:stretch>
        </p:blipFill>
        <p:spPr>
          <a:xfrm>
            <a:off x="9844692" y="3729392"/>
            <a:ext cx="1851548" cy="1817429"/>
          </a:xfrm>
          <a:prstGeom prst="rect">
            <a:avLst/>
          </a:prstGeom>
        </p:spPr>
      </p:pic>
      <p:sp>
        <p:nvSpPr>
          <p:cNvPr id="30" name="ZoneTexte 29">
            <a:extLst>
              <a:ext uri="{FF2B5EF4-FFF2-40B4-BE49-F238E27FC236}">
                <a16:creationId xmlns:a16="http://schemas.microsoft.com/office/drawing/2014/main" id="{418BDC0E-53B3-DAE7-5A91-647684403389}"/>
              </a:ext>
            </a:extLst>
          </p:cNvPr>
          <p:cNvSpPr txBox="1"/>
          <p:nvPr/>
        </p:nvSpPr>
        <p:spPr>
          <a:xfrm>
            <a:off x="6862549" y="4303594"/>
            <a:ext cx="2470245" cy="15158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r-FR" sz="1850" b="1" dirty="0">
                <a:cs typeface="Segoe UI"/>
              </a:rPr>
              <a:t>Evaluations </a:t>
            </a:r>
            <a:r>
              <a:rPr lang="en-US" sz="1850" dirty="0">
                <a:cs typeface="Segoe UI"/>
              </a:rPr>
              <a:t>​</a:t>
            </a:r>
          </a:p>
          <a:p>
            <a:r>
              <a:rPr lang="fr-FR" sz="1850" dirty="0">
                <a:cs typeface="Segoe UI"/>
              </a:rPr>
              <a:t>​</a:t>
            </a:r>
          </a:p>
          <a:p>
            <a:r>
              <a:rPr lang="fr-FR" sz="1850" b="1" dirty="0">
                <a:cs typeface="Segoe UI"/>
              </a:rPr>
              <a:t>Poursuite du recrutement d’équipes et d’établissements</a:t>
            </a:r>
            <a:r>
              <a:rPr lang="fr-FR" sz="1850" dirty="0">
                <a:cs typeface="Segoe UI"/>
              </a:rPr>
              <a:t>​</a:t>
            </a:r>
          </a:p>
        </p:txBody>
      </p:sp>
      <p:pic>
        <p:nvPicPr>
          <p:cNvPr id="32" name="Google Shape;288;p52" descr="Une image contenant texte, Police, capture d’écran, ligne&#10;&#10;Description générée automatiquement">
            <a:extLst>
              <a:ext uri="{FF2B5EF4-FFF2-40B4-BE49-F238E27FC236}">
                <a16:creationId xmlns:a16="http://schemas.microsoft.com/office/drawing/2014/main" id="{5D028187-C55B-DD6C-A916-C4CDE95975D0}"/>
              </a:ext>
            </a:extLst>
          </p:cNvPr>
          <p:cNvPicPr preferRelativeResize="0"/>
          <p:nvPr/>
        </p:nvPicPr>
        <p:blipFill>
          <a:blip r:embed="rId9">
            <a:alphaModFix/>
          </a:blip>
          <a:stretch>
            <a:fillRect/>
          </a:stretch>
        </p:blipFill>
        <p:spPr>
          <a:xfrm>
            <a:off x="-6838" y="0"/>
            <a:ext cx="12213222" cy="892011"/>
          </a:xfrm>
          <a:prstGeom prst="rect">
            <a:avLst/>
          </a:prstGeom>
          <a:noFill/>
          <a:ln>
            <a:noFill/>
          </a:ln>
        </p:spPr>
      </p:pic>
    </p:spTree>
    <p:extLst>
      <p:ext uri="{BB962C8B-B14F-4D97-AF65-F5344CB8AC3E}">
        <p14:creationId xmlns:p14="http://schemas.microsoft.com/office/powerpoint/2010/main" val="2349502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F0B9328A0A504991B00A489D7898C8" ma:contentTypeVersion="8" ma:contentTypeDescription="Create a new document." ma:contentTypeScope="" ma:versionID="30e00f8745ff1a3cdc2fc3c007bb7dc3">
  <xsd:schema xmlns:xsd="http://www.w3.org/2001/XMLSchema" xmlns:xs="http://www.w3.org/2001/XMLSchema" xmlns:p="http://schemas.microsoft.com/office/2006/metadata/properties" xmlns:ns2="81882a10-a77c-44a4-aeee-09d0db872d50" targetNamespace="http://schemas.microsoft.com/office/2006/metadata/properties" ma:root="true" ma:fieldsID="00aabb053a49d3b5727dcf559ec90eb4" ns2:_="">
    <xsd:import namespace="81882a10-a77c-44a4-aeee-09d0db872d5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882a10-a77c-44a4-aeee-09d0db872d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D6E6B44-68AF-4B96-84A3-3701B2492CF8}"/>
</file>

<file path=customXml/itemProps2.xml><?xml version="1.0" encoding="utf-8"?>
<ds:datastoreItem xmlns:ds="http://schemas.openxmlformats.org/officeDocument/2006/customXml" ds:itemID="{24A516F6-DD03-4A32-A937-C1A0D254CB3F}"/>
</file>

<file path=customXml/itemProps3.xml><?xml version="1.0" encoding="utf-8"?>
<ds:datastoreItem xmlns:ds="http://schemas.openxmlformats.org/officeDocument/2006/customXml" ds:itemID="{32C71D2E-F017-4813-AAB5-7CC88528A0CC}"/>
</file>

<file path=docProps/app.xml><?xml version="1.0" encoding="utf-8"?>
<Properties xmlns="http://schemas.openxmlformats.org/officeDocument/2006/extended-properties" xmlns:vt="http://schemas.openxmlformats.org/officeDocument/2006/docPropsVTypes">
  <TotalTime>0</TotalTime>
  <Words>6456</Words>
  <Application>Microsoft Macintosh PowerPoint</Application>
  <PresentationFormat>Grand écran</PresentationFormat>
  <Paragraphs>970</Paragraphs>
  <Slides>50</Slides>
  <Notes>47</Notes>
  <HiddenSlides>0</HiddenSlides>
  <MMClips>0</MMClips>
  <ScaleCrop>false</ScaleCrop>
  <HeadingPairs>
    <vt:vector size="6" baseType="variant">
      <vt:variant>
        <vt:lpstr>Polices utilisées</vt:lpstr>
      </vt:variant>
      <vt:variant>
        <vt:i4>11</vt:i4>
      </vt:variant>
      <vt:variant>
        <vt:lpstr>Thème</vt:lpstr>
      </vt:variant>
      <vt:variant>
        <vt:i4>2</vt:i4>
      </vt:variant>
      <vt:variant>
        <vt:lpstr>Titres des diapositives</vt:lpstr>
      </vt:variant>
      <vt:variant>
        <vt:i4>50</vt:i4>
      </vt:variant>
    </vt:vector>
  </HeadingPairs>
  <TitlesOfParts>
    <vt:vector size="63" baseType="lpstr">
      <vt:lpstr>Arial</vt:lpstr>
      <vt:lpstr>Calibri</vt:lpstr>
      <vt:lpstr>Calibri Light</vt:lpstr>
      <vt:lpstr>Courier New</vt:lpstr>
      <vt:lpstr>Open Sans Light</vt:lpstr>
      <vt:lpstr>Roboto</vt:lpstr>
      <vt:lpstr>Roboto Bold</vt:lpstr>
      <vt:lpstr>Roboto Courant</vt:lpstr>
      <vt:lpstr>Roboto Light</vt:lpstr>
      <vt:lpstr>Segoe UI</vt:lpstr>
      <vt:lpstr>Wingdings</vt:lpstr>
      <vt:lpstr>Thème Office</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cp:lastModifiedBy>
  <cp:revision>263</cp:revision>
  <dcterms:created xsi:type="dcterms:W3CDTF">2023-12-05T09:17:38Z</dcterms:created>
  <dcterms:modified xsi:type="dcterms:W3CDTF">2024-02-05T21:08:58Z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0x0101000EF0B9328A0A504991B00A489D7898C8</vt:lpwstr>
  </property>
  <property fmtid="{D5CDD505-2E9C-101B-9397-08002B2CF9AE}" pid="3" name="Order">
    <vt:r8>11358100</vt:r8>
  </property>
  <property fmtid="{D5CDD505-2E9C-101B-9397-08002B2CF9AE}" pid="4" name="TriggerFlowInfo">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_ExtendedDescription">
    <vt:lpwstr/>
  </property>
</Properties>
</file>